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Lst>
  <p:notesMasterIdLst>
    <p:notesMasterId r:id="rId24"/>
  </p:notesMasterIdLst>
  <p:sldIdLst>
    <p:sldId id="1904" r:id="rId2"/>
    <p:sldId id="1891" r:id="rId3"/>
    <p:sldId id="1822" r:id="rId4"/>
    <p:sldId id="1819" r:id="rId5"/>
    <p:sldId id="1820" r:id="rId6"/>
    <p:sldId id="1863" r:id="rId7"/>
    <p:sldId id="1885" r:id="rId8"/>
    <p:sldId id="1886" r:id="rId9"/>
    <p:sldId id="1887" r:id="rId10"/>
    <p:sldId id="1888" r:id="rId11"/>
    <p:sldId id="1684" r:id="rId12"/>
    <p:sldId id="1755" r:id="rId13"/>
    <p:sldId id="1757" r:id="rId14"/>
    <p:sldId id="1864" r:id="rId15"/>
    <p:sldId id="1865" r:id="rId16"/>
    <p:sldId id="1866" r:id="rId17"/>
    <p:sldId id="1874" r:id="rId18"/>
    <p:sldId id="1875" r:id="rId19"/>
    <p:sldId id="1853" r:id="rId20"/>
    <p:sldId id="1854" r:id="rId21"/>
    <p:sldId id="1855" r:id="rId22"/>
    <p:sldId id="185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EBB7E0-5436-4D95-B468-B9CCEF515164}" v="71" dt="2020-10-16T13:19:26.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87822" autoAdjust="0"/>
  </p:normalViewPr>
  <p:slideViewPr>
    <p:cSldViewPr snapToGrid="0">
      <p:cViewPr varScale="1">
        <p:scale>
          <a:sx n="108" d="100"/>
          <a:sy n="108" d="100"/>
        </p:scale>
        <p:origin x="3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5/9/2021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in/solutions/architecture/backup-archive-on-premis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in/solutions/architecture/backup-archive-on-premises-application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in/solutions/architecture/backup-archive-cloud-applica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5/9/2021 10:57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ctr" latinLnBrk="0" hangingPunct="1">
              <a:spcBef>
                <a:spcPts val="0"/>
              </a:spcBef>
              <a:spcAft>
                <a:spcPts val="0"/>
              </a:spcAft>
            </a:pPr>
            <a:r>
              <a:rPr lang="en-US" sz="1800" b="1" i="0" u="none" strike="noStrike" kern="1200" dirty="0">
                <a:solidFill>
                  <a:srgbClr val="000000"/>
                </a:solidFill>
                <a:effectLst/>
                <a:latin typeface="Segoe UI Light" panose="020B0502040204020203" pitchFamily="34" charset="0"/>
                <a:cs typeface="Segoe UI Light" panose="020B0502040204020203" pitchFamily="34" charset="0"/>
              </a:rPr>
              <a:t>VMs in source region</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Segoe UI Light" panose="020B0502040204020203" pitchFamily="34" charset="0"/>
                <a:cs typeface="Segoe UI Light" panose="020B0502040204020203" pitchFamily="34" charset="0"/>
              </a:rPr>
              <a:t>One of more Azure VMs in a supported source region. </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Light" panose="020B0502040204020203" pitchFamily="34" charset="0"/>
                <a:cs typeface="Segoe UI Light" panose="020B0502040204020203" pitchFamily="34" charset="0"/>
              </a:rPr>
              <a:t>Source VM storage</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Segoe UI Light" panose="020B0502040204020203" pitchFamily="34" charset="0"/>
                <a:cs typeface="Segoe UI Light" panose="020B0502040204020203" pitchFamily="34" charset="0"/>
              </a:rPr>
              <a:t>Azure VMs can be managed, or have non-managed disks spread across storage accounts.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Light" panose="020B0502040204020203" pitchFamily="34" charset="0"/>
                <a:cs typeface="Segoe UI Light" panose="020B0502040204020203" pitchFamily="34" charset="0"/>
              </a:rPr>
              <a:t>Source VM networks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Segoe UI Light" panose="020B0502040204020203" pitchFamily="34" charset="0"/>
                <a:cs typeface="Segoe UI Light" panose="020B0502040204020203" pitchFamily="34" charset="0"/>
              </a:rPr>
              <a:t>VMs can be in one or more subnets in a virtual network (VNet) in the source region.</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Light" panose="020B0502040204020203" pitchFamily="34" charset="0"/>
                <a:cs typeface="Segoe UI Light" panose="020B0502040204020203" pitchFamily="34" charset="0"/>
              </a:rPr>
              <a:t>Cache storage account</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Segoe UI Light" panose="020B0502040204020203" pitchFamily="34" charset="0"/>
                <a:cs typeface="Segoe UI Light" panose="020B0502040204020203" pitchFamily="34" charset="0"/>
              </a:rPr>
              <a:t>You need a cache storage account in the source network. </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dirty="0">
                <a:solidFill>
                  <a:srgbClr val="000000"/>
                </a:solidFill>
                <a:effectLst/>
                <a:latin typeface="Segoe UI Light" panose="020B0502040204020203" pitchFamily="34" charset="0"/>
                <a:cs typeface="Segoe UI Light" panose="020B0502040204020203" pitchFamily="34" charset="0"/>
              </a:rPr>
              <a:t>Target resources</a:t>
            </a:r>
            <a:endParaRPr lang="en-US"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en-US" sz="1800" b="0" i="0" u="none" strike="noStrike" kern="1200" dirty="0">
                <a:solidFill>
                  <a:srgbClr val="000000"/>
                </a:solidFill>
                <a:effectLst/>
                <a:latin typeface="Segoe UI Light" panose="020B0502040204020203" pitchFamily="34" charset="0"/>
                <a:cs typeface="Segoe UI Light" panose="020B0502040204020203" pitchFamily="34" charset="0"/>
              </a:rPr>
              <a:t>Target resources are used during replication, and when a failover occurs. </a:t>
            </a:r>
            <a:endParaRPr lang="en-US" sz="1800" b="0" i="0" u="none" strike="noStrike" dirty="0">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8738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70298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1200"/>
              </a:spcAft>
              <a:buNone/>
            </a:pPr>
            <a:r>
              <a:rPr lang="en-US" sz="900" dirty="0">
                <a:latin typeface="Segoe UI Light" panose="020B0502040204020203" pitchFamily="34" charset="0"/>
                <a:cs typeface="Segoe UI Light" panose="020B0502040204020203" pitchFamily="34" charset="0"/>
              </a:rPr>
              <a:t>You can manage and modify the default replication policies settings as follows:</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You can modify the settings as you enable replication.</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You can create a replication policy at any time, and then apply it when you enable replication.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1200"/>
              </a:spcAft>
              <a:buNone/>
            </a:pPr>
            <a:r>
              <a:rPr lang="en-US" dirty="0">
                <a:latin typeface="Segoe UI Light" panose="020B0502040204020203" pitchFamily="34" charset="0"/>
                <a:cs typeface="Segoe UI Light" panose="020B0502040204020203" pitchFamily="34" charset="0"/>
              </a:rPr>
              <a:t>Recovery points are created from snapshots of VM disks taken at a specific point in time. When a VM fails over, you use a recovery point to restore the VM in the target location.</a:t>
            </a:r>
          </a:p>
          <a:p>
            <a:pPr marL="0" indent="0">
              <a:lnSpc>
                <a:spcPct val="100000"/>
              </a:lnSpc>
              <a:spcAft>
                <a:spcPts val="1200"/>
              </a:spcAft>
              <a:buNone/>
            </a:pPr>
            <a:r>
              <a:rPr lang="en-US" dirty="0">
                <a:latin typeface="Segoe UI Light" panose="020B0502040204020203" pitchFamily="34" charset="0"/>
                <a:cs typeface="Segoe UI Light" panose="020B0502040204020203" pitchFamily="34" charset="0"/>
              </a:rPr>
              <a:t>When failing over, we generally want to ensure that the VM starts with no corruption or data loss, and that the VM data is consistent for the operating system, and for apps that run on the VM. This depends on the type of snapshots taken.</a:t>
            </a:r>
          </a:p>
          <a:p>
            <a:pPr marL="0" indent="0">
              <a:lnSpc>
                <a:spcPct val="100000"/>
              </a:lnSpc>
              <a:spcAft>
                <a:spcPts val="1200"/>
              </a:spcAft>
              <a:buNone/>
            </a:pPr>
            <a:r>
              <a:rPr lang="en-US" dirty="0">
                <a:latin typeface="Segoe UI Light" panose="020B0502040204020203" pitchFamily="34" charset="0"/>
                <a:cs typeface="Segoe UI Light" panose="020B0502040204020203" pitchFamily="34" charset="0"/>
              </a:rPr>
              <a:t>Site Recovery takes snapshots as follows:</a:t>
            </a:r>
          </a:p>
          <a:p>
            <a:pPr>
              <a:lnSpc>
                <a:spcPct val="100000"/>
              </a:lnSpc>
              <a:spcAft>
                <a:spcPts val="1200"/>
              </a:spcAft>
            </a:pPr>
            <a:r>
              <a:rPr lang="en-US" dirty="0">
                <a:latin typeface="Segoe UI Light" panose="020B0502040204020203" pitchFamily="34" charset="0"/>
                <a:cs typeface="Segoe UI Light" panose="020B0502040204020203" pitchFamily="34" charset="0"/>
              </a:rPr>
              <a:t>Site Recovery takes crash-consistent snapshots of data by default, and app-consistent snapshots if you specify a frequency for them.</a:t>
            </a:r>
          </a:p>
          <a:p>
            <a:pPr>
              <a:lnSpc>
                <a:spcPct val="100000"/>
              </a:lnSpc>
              <a:spcAft>
                <a:spcPts val="1200"/>
              </a:spcAft>
            </a:pPr>
            <a:r>
              <a:rPr lang="en-US" dirty="0">
                <a:latin typeface="Segoe UI Light" panose="020B0502040204020203" pitchFamily="34" charset="0"/>
                <a:cs typeface="Segoe UI Light" panose="020B0502040204020203" pitchFamily="34" charset="0"/>
              </a:rPr>
              <a:t>Recovery points are created from the snapshots and stored in accordance with retention settings in the replication policy.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b="0" i="0" u="none" strike="noStrike" dirty="0">
                <a:effectLst/>
                <a:latin typeface="Segoe UI Light" panose="020B0502040204020203" pitchFamily="34" charset="0"/>
                <a:cs typeface="Segoe UI Light" panose="020B0502040204020203" pitchFamily="34" charset="0"/>
              </a:rPr>
              <a:t>When replication is enabled for an Azure VM:</a:t>
            </a:r>
          </a:p>
          <a:p>
            <a:pPr algn="l">
              <a:spcAft>
                <a:spcPts val="600"/>
              </a:spcAft>
              <a:buFont typeface="+mj-lt"/>
              <a:buAutoNum type="arabicPeriod"/>
            </a:pPr>
            <a:r>
              <a:rPr lang="en-US" b="0" i="0" u="none" strike="noStrike" dirty="0">
                <a:effectLst/>
                <a:latin typeface="Segoe UI Light" panose="020B0502040204020203" pitchFamily="34" charset="0"/>
                <a:cs typeface="Segoe UI Light" panose="020B0502040204020203" pitchFamily="34" charset="0"/>
              </a:rPr>
              <a:t>The Site Recovery Mobility service extension is automatically installed on the VM.</a:t>
            </a:r>
          </a:p>
          <a:p>
            <a:pPr algn="l">
              <a:spcAft>
                <a:spcPts val="600"/>
              </a:spcAft>
              <a:buFont typeface="+mj-lt"/>
              <a:buAutoNum type="arabicPeriod"/>
            </a:pPr>
            <a:r>
              <a:rPr lang="en-US" b="0" i="0" u="none" strike="noStrike" dirty="0">
                <a:effectLst/>
                <a:latin typeface="Segoe UI Light" panose="020B0502040204020203" pitchFamily="34" charset="0"/>
                <a:cs typeface="Segoe UI Light" panose="020B0502040204020203" pitchFamily="34" charset="0"/>
              </a:rPr>
              <a:t>The extension registers the VM with Site Recovery.</a:t>
            </a:r>
          </a:p>
          <a:p>
            <a:pPr algn="l">
              <a:spcAft>
                <a:spcPts val="600"/>
              </a:spcAft>
              <a:buFont typeface="+mj-lt"/>
              <a:buAutoNum type="arabicPeriod"/>
            </a:pPr>
            <a:r>
              <a:rPr lang="en-US" b="0" i="0" u="none" strike="noStrike" dirty="0">
                <a:effectLst/>
                <a:latin typeface="Segoe UI Light" panose="020B0502040204020203" pitchFamily="34" charset="0"/>
                <a:cs typeface="Segoe UI Light" panose="020B0502040204020203" pitchFamily="34" charset="0"/>
              </a:rPr>
              <a:t>Continuous replication begins for the VM. Disk writes are immediately transferred to the cache storage account in the source location.</a:t>
            </a:r>
          </a:p>
          <a:p>
            <a:pPr algn="l">
              <a:spcAft>
                <a:spcPts val="600"/>
              </a:spcAft>
              <a:buFont typeface="+mj-lt"/>
              <a:buAutoNum type="arabicPeriod"/>
            </a:pPr>
            <a:r>
              <a:rPr lang="en-US" b="0" i="0" u="none" strike="noStrike" dirty="0">
                <a:effectLst/>
                <a:latin typeface="Segoe UI Light" panose="020B0502040204020203" pitchFamily="34" charset="0"/>
                <a:cs typeface="Segoe UI Light" panose="020B0502040204020203" pitchFamily="34" charset="0"/>
              </a:rPr>
              <a:t>Site Recovery processes the data in the cache, and sends it to the target storage account, or to the replica managed disks.</a:t>
            </a:r>
          </a:p>
          <a:p>
            <a:pPr algn="l">
              <a:spcAft>
                <a:spcPts val="600"/>
              </a:spcAft>
              <a:buFont typeface="+mj-lt"/>
              <a:buAutoNum type="arabicPeriod"/>
            </a:pPr>
            <a:r>
              <a:rPr lang="en-US" b="0" i="0" u="none" strike="noStrike" dirty="0">
                <a:effectLst/>
                <a:latin typeface="Segoe UI Light" panose="020B0502040204020203" pitchFamily="34" charset="0"/>
                <a:cs typeface="Segoe UI Light" panose="020B0502040204020203" pitchFamily="34" charset="0"/>
              </a:rPr>
              <a:t>After the data is processed, crash-consistent recovery points are generated every five minutes.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65423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1200"/>
              </a:spcAft>
              <a:buNone/>
            </a:pPr>
            <a:r>
              <a:rPr lang="en-US" b="1" dirty="0">
                <a:latin typeface="Segoe UI Light" panose="020B0502040204020203" pitchFamily="34" charset="0"/>
                <a:cs typeface="Segoe UI Light" panose="020B0502040204020203" pitchFamily="34" charset="0"/>
              </a:rPr>
              <a:t>Azure StorSimple</a:t>
            </a:r>
            <a:r>
              <a:rPr lang="en-US" dirty="0">
                <a:latin typeface="Segoe UI Light" panose="020B0502040204020203" pitchFamily="34" charset="0"/>
                <a:cs typeface="Segoe UI Light" panose="020B0502040204020203" pitchFamily="34" charset="0"/>
              </a:rPr>
              <a:t> appliance running on-premises that can tier data to Azure Blob storage (both hot and cool tier). StorSimple can be used to archive data from on-premises to Azure.</a:t>
            </a:r>
          </a:p>
          <a:p>
            <a:pPr marL="0" indent="0">
              <a:lnSpc>
                <a:spcPct val="100000"/>
              </a:lnSpc>
              <a:spcAft>
                <a:spcPts val="1200"/>
              </a:spcAft>
              <a:buNone/>
            </a:pPr>
            <a:r>
              <a:rPr lang="en-US" b="1" dirty="0">
                <a:latin typeface="Segoe UI Light" panose="020B0502040204020203" pitchFamily="34" charset="0"/>
                <a:cs typeface="Segoe UI Light" panose="020B0502040204020203" pitchFamily="34" charset="0"/>
              </a:rPr>
              <a:t>Blob Storage</a:t>
            </a:r>
            <a:r>
              <a:rPr lang="en-US" dirty="0">
                <a:latin typeface="Segoe UI Light" panose="020B0502040204020203" pitchFamily="34" charset="0"/>
                <a:cs typeface="Segoe UI Light" panose="020B0502040204020203" pitchFamily="34" charset="0"/>
              </a:rPr>
              <a:t>: A cool or archive tier on Azure Blob storage is used to back up data that's less frequently accessed, while a hot tier is used to store data that's frequently accessed</a:t>
            </a:r>
          </a:p>
          <a:p>
            <a:pPr marL="0" indent="0">
              <a:lnSpc>
                <a:spcPct val="100000"/>
              </a:lnSpc>
              <a:spcAft>
                <a:spcPts val="1200"/>
              </a:spcAft>
              <a:buNone/>
            </a:pPr>
            <a:r>
              <a:rPr lang="en-US" dirty="0">
                <a:hlinkClick r:id="rId3"/>
              </a:rPr>
              <a:t>https://azure.microsoft.com/en-in/solutions/architecture/backup-archive-on-premises/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3790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1200"/>
              </a:spcAft>
              <a:buNone/>
            </a:pPr>
            <a:r>
              <a:rPr lang="en-US" sz="900" b="1" dirty="0">
                <a:latin typeface="Segoe UI Light" panose="020B0502040204020203" pitchFamily="34" charset="0"/>
                <a:cs typeface="Segoe UI Light" panose="020B0502040204020203" pitchFamily="34" charset="0"/>
              </a:rPr>
              <a:t>Azure Backup Server</a:t>
            </a:r>
            <a:r>
              <a:rPr lang="en-US" sz="900" dirty="0">
                <a:latin typeface="Segoe UI Light" panose="020B0502040204020203" pitchFamily="34" charset="0"/>
                <a:cs typeface="Segoe UI Light" panose="020B0502040204020203" pitchFamily="34" charset="0"/>
              </a:rPr>
              <a:t> orchestrates the backup of machines and manages the configuration of the restore procedures. </a:t>
            </a:r>
          </a:p>
          <a:p>
            <a:pPr marL="0" indent="0">
              <a:lnSpc>
                <a:spcPct val="100000"/>
              </a:lnSpc>
              <a:spcAft>
                <a:spcPts val="1200"/>
              </a:spcAft>
              <a:buNone/>
            </a:pPr>
            <a:r>
              <a:rPr lang="en-US" sz="900" b="1" dirty="0">
                <a:latin typeface="Segoe UI Light" panose="020B0502040204020203" pitchFamily="34" charset="0"/>
                <a:cs typeface="Segoe UI Light" panose="020B0502040204020203" pitchFamily="34" charset="0"/>
              </a:rPr>
              <a:t>Azure Backup service</a:t>
            </a:r>
            <a:r>
              <a:rPr lang="en-US" sz="900" dirty="0">
                <a:latin typeface="Segoe UI Light" panose="020B0502040204020203" pitchFamily="34" charset="0"/>
                <a:cs typeface="Segoe UI Light" panose="020B0502040204020203" pitchFamily="34" charset="0"/>
              </a:rPr>
              <a:t> runs on the cloud and holds the recovery points, enforces policies, and enables you to manage data and application protection. </a:t>
            </a:r>
          </a:p>
          <a:p>
            <a:pPr marL="0" indent="0">
              <a:lnSpc>
                <a:spcPct val="100000"/>
              </a:lnSpc>
              <a:spcAft>
                <a:spcPts val="1200"/>
              </a:spcAft>
              <a:buNone/>
            </a:pPr>
            <a:r>
              <a:rPr lang="en-US" sz="900" b="1" dirty="0">
                <a:latin typeface="Segoe UI Light" panose="020B0502040204020203" pitchFamily="34" charset="0"/>
                <a:cs typeface="Segoe UI Light" panose="020B0502040204020203" pitchFamily="34" charset="0"/>
              </a:rPr>
              <a:t>Blob Storage</a:t>
            </a:r>
            <a:r>
              <a:rPr lang="en-US" sz="900" dirty="0">
                <a:latin typeface="Segoe UI Light" panose="020B0502040204020203" pitchFamily="34" charset="0"/>
                <a:cs typeface="Segoe UI Light" panose="020B0502040204020203" pitchFamily="34" charset="0"/>
              </a:rPr>
              <a:t>: Blob storage that partner solutions such as Commvault connect to for backing up data and applications. You need to create and manage Azure Blob storage when using partner solutions.</a:t>
            </a:r>
            <a:endParaRPr lang="en-US" sz="800" dirty="0">
              <a:latin typeface="Segoe UI Light" panose="020B0502040204020203" pitchFamily="34" charset="0"/>
              <a:cs typeface="Segoe UI Light" panose="020B0502040204020203" pitchFamily="34" charset="0"/>
            </a:endParaRPr>
          </a:p>
          <a:p>
            <a:endParaRPr lang="en-US" dirty="0"/>
          </a:p>
          <a:p>
            <a:r>
              <a:rPr lang="en-US" dirty="0">
                <a:hlinkClick r:id="rId3"/>
              </a:rPr>
              <a:t>https://azure.microsoft.com/en-in/solutions/architecture/backup-archive-on-premises-applications/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2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Backup</a:t>
            </a:r>
            <a:r>
              <a:rPr lang="en-US" i="0" u="none" strike="noStrike" dirty="0">
                <a:effectLst/>
                <a:latin typeface="Segoe UI Light" panose="020B0502040204020203" pitchFamily="34" charset="0"/>
                <a:cs typeface="Segoe UI Light" panose="020B0502040204020203" pitchFamily="34" charset="0"/>
              </a:rPr>
              <a:t> service runs on the cloud and holds the recovery points, enforces policies, and enables you to manage data and application protection. You don't need to create or manage an Azure Blob storage account when using Azure Backup.</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Blob Storage</a:t>
            </a:r>
            <a:r>
              <a:rPr lang="en-US" i="0" u="none" strike="noStrike" dirty="0">
                <a:effectLst/>
                <a:latin typeface="Segoe UI Light" panose="020B0502040204020203" pitchFamily="34" charset="0"/>
                <a:cs typeface="Segoe UI Light" panose="020B0502040204020203" pitchFamily="34" charset="0"/>
              </a:rPr>
              <a:t>: Blob storage that partner solutions such as Commvault connect to for backing up data and applications. You need to create and manage Azure Blob storage when using partner solutions</a:t>
            </a:r>
          </a:p>
          <a:p>
            <a:pPr algn="l">
              <a:spcAft>
                <a:spcPts val="600"/>
              </a:spcAft>
              <a:buFont typeface="Arial" panose="020B0604020202020204" pitchFamily="34" charset="0"/>
              <a:buChar char="•"/>
            </a:pPr>
            <a:endParaRPr lang="en-US" i="0" u="none" strike="noStrike" dirty="0">
              <a:effectLst/>
              <a:latin typeface="Segoe UI Light" panose="020B0502040204020203" pitchFamily="34" charset="0"/>
              <a:cs typeface="Segoe UI Light" panose="020B0502040204020203" pitchFamily="34" charset="0"/>
            </a:endParaRPr>
          </a:p>
          <a:p>
            <a:pPr algn="l">
              <a:spcAft>
                <a:spcPts val="600"/>
              </a:spcAft>
              <a:buFont typeface="Arial" panose="020B0604020202020204" pitchFamily="34" charset="0"/>
              <a:buNone/>
            </a:pPr>
            <a:r>
              <a:rPr lang="en-US" dirty="0">
                <a:hlinkClick r:id="rId3"/>
              </a:rPr>
              <a:t>https://azure.microsoft.com/en-in/solutions/architecture/backup-archive-cloud-application/</a:t>
            </a:r>
            <a:endParaRPr lang="en-US" i="0" u="none" strike="noStrike" dirty="0">
              <a:effectLst/>
              <a:latin typeface="Segoe UI Light" panose="020B0502040204020203" pitchFamily="34" charset="0"/>
              <a:cs typeface="Segoe UI Light" panose="020B0502040204020203" pitchFamily="34" charset="0"/>
            </a:endParaRPr>
          </a:p>
          <a:p>
            <a:pPr algn="l">
              <a:spcAft>
                <a:spcPts val="600"/>
              </a:spcAft>
              <a:buFont typeface="Arial" panose="020B0604020202020204" pitchFamily="34" charset="0"/>
              <a:buChar char="•"/>
            </a:pPr>
            <a:endParaRPr lang="en-US" i="0" u="none" strike="noStrike" dirty="0">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900"/>
              </a:spcAft>
              <a:buNone/>
            </a:pPr>
            <a:r>
              <a:rPr lang="en-US" dirty="0">
                <a:latin typeface="Segoe UI Light" panose="020B0502040204020203" pitchFamily="34" charset="0"/>
                <a:cs typeface="Segoe UI Light" panose="020B0502040204020203" pitchFamily="34" charset="0"/>
              </a:rPr>
              <a:t>This lesson describes six steps for building a reliable Azure application.</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Define Requirements</a:t>
            </a:r>
            <a:r>
              <a:rPr lang="en-US" dirty="0">
                <a:latin typeface="Segoe UI Light" panose="020B0502040204020203" pitchFamily="34" charset="0"/>
                <a:cs typeface="Segoe UI Light" panose="020B0502040204020203" pitchFamily="34" charset="0"/>
              </a:rPr>
              <a:t>. Develop availability and recovery requirements based on decomposed workloads and business needs.</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Use Architectural Best Practices</a:t>
            </a:r>
            <a:r>
              <a:rPr lang="en-US" dirty="0">
                <a:latin typeface="Segoe UI Light" panose="020B0502040204020203" pitchFamily="34" charset="0"/>
                <a:cs typeface="Segoe UI Light" panose="020B0502040204020203" pitchFamily="34" charset="0"/>
              </a:rPr>
              <a:t>. Follow proven practices, identify possible failure points in the architecture, and determine how the application will respond to failure.</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Test with Simulations and Forced Failovers</a:t>
            </a:r>
            <a:r>
              <a:rPr lang="en-US" dirty="0">
                <a:latin typeface="Segoe UI Light" panose="020B0502040204020203" pitchFamily="34" charset="0"/>
                <a:cs typeface="Segoe UI Light" panose="020B0502040204020203" pitchFamily="34" charset="0"/>
              </a:rPr>
              <a:t>. Simulate faults, trigger forced failovers, and test detection and recovery from these failures.</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Deploy the Application Consistently</a:t>
            </a:r>
            <a:r>
              <a:rPr lang="en-US" dirty="0">
                <a:latin typeface="Segoe UI Light" panose="020B0502040204020203" pitchFamily="34" charset="0"/>
                <a:cs typeface="Segoe UI Light" panose="020B0502040204020203" pitchFamily="34" charset="0"/>
              </a:rPr>
              <a:t>. Release to production using reliable and repeatable processes.</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Monitor Application Health</a:t>
            </a:r>
            <a:r>
              <a:rPr lang="en-US" dirty="0">
                <a:latin typeface="Segoe UI Light" panose="020B0502040204020203" pitchFamily="34" charset="0"/>
                <a:cs typeface="Segoe UI Light" panose="020B0502040204020203" pitchFamily="34" charset="0"/>
              </a:rPr>
              <a:t>. Detect failures, monitor indicators of potential failures, and gauge the health of your applications.</a:t>
            </a:r>
          </a:p>
          <a:p>
            <a:pPr marL="457200" indent="-457200">
              <a:lnSpc>
                <a:spcPct val="100000"/>
              </a:lnSpc>
              <a:spcAft>
                <a:spcPts val="900"/>
              </a:spcAft>
              <a:buFont typeface="+mj-lt"/>
              <a:buAutoNum type="arabicPeriod"/>
            </a:pPr>
            <a:r>
              <a:rPr lang="en-US" b="1" dirty="0">
                <a:latin typeface="Segoe UI Light" panose="020B0502040204020203" pitchFamily="34" charset="0"/>
                <a:cs typeface="Segoe UI Light" panose="020B0502040204020203" pitchFamily="34" charset="0"/>
              </a:rPr>
              <a:t>Respond to Failures and Disasters</a:t>
            </a:r>
            <a:r>
              <a:rPr lang="en-US" dirty="0">
                <a:latin typeface="Segoe UI Light" panose="020B0502040204020203" pitchFamily="34" charset="0"/>
                <a:cs typeface="Segoe UI Light" panose="020B0502040204020203" pitchFamily="34" charset="0"/>
              </a:rPr>
              <a:t>. Identify when a failure occurs and determine how to address it based on established strategies.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000"/>
              </a:spcAft>
            </a:pPr>
            <a:r>
              <a:rPr lang="en-US" b="1" dirty="0">
                <a:latin typeface="Segoe UI Light" panose="020B0502040204020203" pitchFamily="34" charset="0"/>
                <a:cs typeface="Segoe UI Light" panose="020B0502040204020203" pitchFamily="34" charset="0"/>
              </a:rPr>
              <a:t>Identify workloads and usage</a:t>
            </a:r>
            <a:r>
              <a:rPr lang="en-US" dirty="0">
                <a:latin typeface="Segoe UI Light" panose="020B0502040204020203" pitchFamily="34" charset="0"/>
                <a:cs typeface="Segoe UI Light" panose="020B0502040204020203" pitchFamily="34" charset="0"/>
              </a:rPr>
              <a:t>. A workload is a distinct capability or task that is logically separated from other tasks, in terms of business logic and data storage requirements. </a:t>
            </a:r>
          </a:p>
          <a:p>
            <a:pPr>
              <a:lnSpc>
                <a:spcPct val="100000"/>
              </a:lnSpc>
              <a:spcAft>
                <a:spcPts val="1000"/>
              </a:spcAft>
            </a:pPr>
            <a:r>
              <a:rPr lang="en-US" b="1" dirty="0">
                <a:latin typeface="Segoe UI Light" panose="020B0502040204020203" pitchFamily="34" charset="0"/>
                <a:cs typeface="Segoe UI Light" panose="020B0502040204020203" pitchFamily="34" charset="0"/>
              </a:rPr>
              <a:t>Plan for usage patterns</a:t>
            </a:r>
            <a:r>
              <a:rPr lang="en-US" dirty="0">
                <a:latin typeface="Segoe UI Light" panose="020B0502040204020203" pitchFamily="34" charset="0"/>
                <a:cs typeface="Segoe UI Light" panose="020B0502040204020203" pitchFamily="34" charset="0"/>
              </a:rPr>
              <a:t>. Identify differences in requirements during critical and non-critical periods. </a:t>
            </a:r>
          </a:p>
          <a:p>
            <a:pPr>
              <a:lnSpc>
                <a:spcPct val="100000"/>
              </a:lnSpc>
              <a:spcAft>
                <a:spcPts val="1000"/>
              </a:spcAft>
            </a:pPr>
            <a:r>
              <a:rPr lang="en-US" b="1" dirty="0">
                <a:latin typeface="Segoe UI Light" panose="020B0502040204020203" pitchFamily="34" charset="0"/>
                <a:cs typeface="Segoe UI Light" panose="020B0502040204020203" pitchFamily="34" charset="0"/>
              </a:rPr>
              <a:t>Establish availability metrics — mean time to recovery (MTTR) and mean time between failures (MTBF)</a:t>
            </a:r>
            <a:r>
              <a:rPr lang="en-US" dirty="0">
                <a:latin typeface="Segoe UI Light" panose="020B0502040204020203" pitchFamily="34" charset="0"/>
                <a:cs typeface="Segoe UI Light" panose="020B0502040204020203" pitchFamily="34" charset="0"/>
              </a:rPr>
              <a:t>. Use MTTR and MTBF to determine where to add redundancy and to determine service-level agreements (SLAs) for customers.</a:t>
            </a:r>
          </a:p>
          <a:p>
            <a:pPr>
              <a:lnSpc>
                <a:spcPct val="100000"/>
              </a:lnSpc>
              <a:spcAft>
                <a:spcPts val="1000"/>
              </a:spcAft>
            </a:pPr>
            <a:r>
              <a:rPr lang="en-US" b="1" dirty="0">
                <a:latin typeface="Segoe UI Light" panose="020B0502040204020203" pitchFamily="34" charset="0"/>
                <a:cs typeface="Segoe UI Light" panose="020B0502040204020203" pitchFamily="34" charset="0"/>
              </a:rPr>
              <a:t>Establish recovery metrics</a:t>
            </a:r>
            <a:r>
              <a:rPr lang="en-US" dirty="0">
                <a:latin typeface="Segoe UI Light" panose="020B0502040204020203" pitchFamily="34" charset="0"/>
                <a:cs typeface="Segoe UI Light" panose="020B0502040204020203" pitchFamily="34" charset="0"/>
              </a:rPr>
              <a:t> — recovery time objective and recovery point objective (RPO). Conduct a risk assessment to determine the cost and risk of downtime or data loss using RTO/RPO baselines.</a:t>
            </a:r>
          </a:p>
          <a:p>
            <a:pPr>
              <a:lnSpc>
                <a:spcPct val="100000"/>
              </a:lnSpc>
              <a:spcAft>
                <a:spcPts val="1000"/>
              </a:spcAft>
            </a:pPr>
            <a:r>
              <a:rPr lang="en-US" b="1" dirty="0">
                <a:latin typeface="Segoe UI Light" panose="020B0502040204020203" pitchFamily="34" charset="0"/>
                <a:cs typeface="Segoe UI Light" panose="020B0502040204020203" pitchFamily="34" charset="0"/>
              </a:rPr>
              <a:t>Determine workload availability targets</a:t>
            </a:r>
            <a:r>
              <a:rPr lang="en-US" dirty="0">
                <a:latin typeface="Segoe UI Light" panose="020B0502040204020203" pitchFamily="34" charset="0"/>
                <a:cs typeface="Segoe UI Light" panose="020B0502040204020203" pitchFamily="34" charset="0"/>
              </a:rPr>
              <a:t>. Determine target SLAs for each application workload and account for the cost and complexity.</a:t>
            </a:r>
          </a:p>
          <a:p>
            <a:pPr>
              <a:lnSpc>
                <a:spcPct val="100000"/>
              </a:lnSpc>
              <a:spcAft>
                <a:spcPts val="1000"/>
              </a:spcAft>
            </a:pPr>
            <a:r>
              <a:rPr lang="en-US" b="1" dirty="0">
                <a:latin typeface="Segoe UI Light" panose="020B0502040204020203" pitchFamily="34" charset="0"/>
                <a:cs typeface="Segoe UI Light" panose="020B0502040204020203" pitchFamily="34" charset="0"/>
              </a:rPr>
              <a:t>Understand service-level agreements</a:t>
            </a:r>
            <a:r>
              <a:rPr lang="en-US" dirty="0">
                <a:latin typeface="Segoe UI Light" panose="020B0502040204020203" pitchFamily="34" charset="0"/>
                <a:cs typeface="Segoe UI Light"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900"/>
              </a:spcAft>
            </a:pPr>
            <a:r>
              <a:rPr lang="en-US" b="1" dirty="0">
                <a:latin typeface="Segoe UI Light" panose="020B0502040204020203" pitchFamily="34" charset="0"/>
                <a:cs typeface="Segoe UI Light" panose="020B0502040204020203" pitchFamily="34" charset="0"/>
              </a:rPr>
              <a:t>Perform a failure mode analysis (FMA)</a:t>
            </a:r>
            <a:r>
              <a:rPr lang="en-US" dirty="0">
                <a:latin typeface="Segoe UI Light" panose="020B0502040204020203" pitchFamily="34" charset="0"/>
                <a:cs typeface="Segoe UI Light" panose="020B0502040204020203" pitchFamily="34" charset="0"/>
              </a:rPr>
              <a:t>. FMA builds resiliency into an application early in the design stage. </a:t>
            </a:r>
          </a:p>
          <a:p>
            <a:pPr>
              <a:lnSpc>
                <a:spcPct val="100000"/>
              </a:lnSpc>
              <a:spcAft>
                <a:spcPts val="900"/>
              </a:spcAft>
            </a:pPr>
            <a:r>
              <a:rPr lang="en-US" b="1" dirty="0">
                <a:latin typeface="Segoe UI Light" panose="020B0502040204020203" pitchFamily="34" charset="0"/>
                <a:cs typeface="Segoe UI Light" panose="020B0502040204020203" pitchFamily="34" charset="0"/>
              </a:rPr>
              <a:t>Create a redundancy plan</a:t>
            </a:r>
            <a:r>
              <a:rPr lang="en-US" dirty="0">
                <a:latin typeface="Segoe UI Light" panose="020B0502040204020203" pitchFamily="34" charset="0"/>
                <a:cs typeface="Segoe UI Light" panose="020B0502040204020203" pitchFamily="34" charset="0"/>
              </a:rPr>
              <a:t>. The level of redundancy required for each workload depends on your business needs and factors into the overall cost of your application.</a:t>
            </a:r>
          </a:p>
          <a:p>
            <a:pPr>
              <a:lnSpc>
                <a:spcPct val="100000"/>
              </a:lnSpc>
              <a:spcAft>
                <a:spcPts val="900"/>
              </a:spcAft>
            </a:pPr>
            <a:r>
              <a:rPr lang="en-US" b="1" dirty="0">
                <a:latin typeface="Segoe UI Light" panose="020B0502040204020203" pitchFamily="34" charset="0"/>
                <a:cs typeface="Segoe UI Light" panose="020B0502040204020203" pitchFamily="34" charset="0"/>
              </a:rPr>
              <a:t>Design for scalability</a:t>
            </a:r>
            <a:r>
              <a:rPr lang="en-US" dirty="0">
                <a:latin typeface="Segoe UI Light" panose="020B0502040204020203" pitchFamily="34" charset="0"/>
                <a:cs typeface="Segoe UI Light" panose="020B0502040204020203" pitchFamily="34" charset="0"/>
              </a:rPr>
              <a:t>. A cloud application must be able to scale to accommodate changes in usage. </a:t>
            </a:r>
          </a:p>
          <a:p>
            <a:pPr>
              <a:lnSpc>
                <a:spcPct val="100000"/>
              </a:lnSpc>
              <a:spcAft>
                <a:spcPts val="900"/>
              </a:spcAft>
            </a:pPr>
            <a:r>
              <a:rPr lang="en-US" b="1" dirty="0">
                <a:latin typeface="Segoe UI Light" panose="020B0502040204020203" pitchFamily="34" charset="0"/>
                <a:cs typeface="Segoe UI Light" panose="020B0502040204020203" pitchFamily="34" charset="0"/>
              </a:rPr>
              <a:t>Plan for subscription and service requirements</a:t>
            </a:r>
            <a:r>
              <a:rPr lang="en-US" dirty="0">
                <a:latin typeface="Segoe UI Light" panose="020B0502040204020203" pitchFamily="34" charset="0"/>
                <a:cs typeface="Segoe UI Light" panose="020B0502040204020203" pitchFamily="34" charset="0"/>
              </a:rPr>
              <a:t>. You might need additional subscriptions to provision enough resources to meet your business requirements for storage, connections, throughput, and more.</a:t>
            </a:r>
          </a:p>
          <a:p>
            <a:pPr>
              <a:lnSpc>
                <a:spcPct val="100000"/>
              </a:lnSpc>
              <a:spcAft>
                <a:spcPts val="900"/>
              </a:spcAft>
            </a:pPr>
            <a:r>
              <a:rPr lang="en-US" b="1" dirty="0">
                <a:latin typeface="Segoe UI Light" panose="020B0502040204020203" pitchFamily="34" charset="0"/>
                <a:cs typeface="Segoe UI Light" panose="020B0502040204020203" pitchFamily="34" charset="0"/>
              </a:rPr>
              <a:t>Use load-balancing to distribute requests</a:t>
            </a:r>
            <a:r>
              <a:rPr lang="en-US" dirty="0">
                <a:latin typeface="Segoe UI Light" panose="020B0502040204020203" pitchFamily="34" charset="0"/>
                <a:cs typeface="Segoe UI Light" panose="020B0502040204020203" pitchFamily="34" charset="0"/>
              </a:rPr>
              <a:t>. Load-balancing distributes your application's requests to healthy service instances by removing unhealthy instances from rotation.</a:t>
            </a:r>
          </a:p>
          <a:p>
            <a:pPr>
              <a:lnSpc>
                <a:spcPct val="100000"/>
              </a:lnSpc>
              <a:spcAft>
                <a:spcPts val="900"/>
              </a:spcAft>
            </a:pPr>
            <a:r>
              <a:rPr lang="en-US" b="1" dirty="0">
                <a:latin typeface="Segoe UI Light" panose="020B0502040204020203" pitchFamily="34" charset="0"/>
                <a:cs typeface="Segoe UI Light" panose="020B0502040204020203" pitchFamily="34" charset="0"/>
              </a:rPr>
              <a:t>Build availability requirements into your design</a:t>
            </a:r>
            <a:r>
              <a:rPr lang="en-US" dirty="0">
                <a:latin typeface="Segoe UI Light" panose="020B0502040204020203" pitchFamily="34" charset="0"/>
                <a:cs typeface="Segoe UI Light" panose="020B0502040204020203" pitchFamily="34" charset="0"/>
              </a:rPr>
              <a:t>. Availability is the proportion of time your system is functional and working. Take steps to ensure that application availability conforms to your service-level agreement</a:t>
            </a:r>
          </a:p>
          <a:p>
            <a:pPr>
              <a:lnSpc>
                <a:spcPct val="100000"/>
              </a:lnSpc>
              <a:spcAft>
                <a:spcPts val="900"/>
              </a:spcAft>
            </a:pPr>
            <a:r>
              <a:rPr lang="en-US" b="1" dirty="0">
                <a:latin typeface="Segoe UI Light" panose="020B0502040204020203" pitchFamily="34" charset="0"/>
                <a:cs typeface="Segoe UI Light" panose="020B0502040204020203" pitchFamily="34" charset="0"/>
              </a:rPr>
              <a:t>Manage your data</a:t>
            </a:r>
            <a:r>
              <a:rPr lang="en-US" dirty="0">
                <a:latin typeface="Segoe UI Light" panose="020B0502040204020203" pitchFamily="34" charset="0"/>
                <a:cs typeface="Segoe UI Light" panose="020B0502040204020203" pitchFamily="34" charset="0"/>
              </a:rPr>
              <a:t>. How you store, back up, and replicate data is critical.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200"/>
              </a:spcAft>
            </a:pPr>
            <a:r>
              <a:rPr lang="en-US" sz="900" dirty="0">
                <a:latin typeface="Segoe UI Light" panose="020B0502040204020203" pitchFamily="34" charset="0"/>
                <a:cs typeface="Segoe UI Light" panose="020B0502040204020203" pitchFamily="34" charset="0"/>
              </a:rPr>
              <a:t>There are no services that are dependent on a single logical data center </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Non-regional services are deployed to two or more regions and if there is a regional failure, the instance of the service in another region continues servicing customers.</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All Azure services that store customer data allow the customer to specify the specific regions in which their data will be stored.</a:t>
            </a:r>
          </a:p>
          <a:p>
            <a:pPr>
              <a:lnSpc>
                <a:spcPct val="100000"/>
              </a:lnSpc>
              <a:spcAft>
                <a:spcPts val="1200"/>
              </a:spcAft>
            </a:pPr>
            <a:endParaRPr lang="en-US" sz="900" dirty="0">
              <a:latin typeface="Segoe UI Light" panose="020B0502040204020203" pitchFamily="34" charset="0"/>
              <a:cs typeface="Segoe UI Light" panose="020B0502040204020203" pitchFamily="34" charset="0"/>
            </a:endParaRPr>
          </a:p>
          <a:p>
            <a:pPr>
              <a:lnSpc>
                <a:spcPct val="100000"/>
              </a:lnSpc>
              <a:spcAft>
                <a:spcPts val="1200"/>
              </a:spcAft>
            </a:pPr>
            <a:endParaRPr lang="en-US" sz="900" dirty="0">
              <a:latin typeface="Segoe UI Light" panose="020B0502040204020203" pitchFamily="34" charset="0"/>
              <a:cs typeface="Segoe UI Light" panose="020B0502040204020203" pitchFamily="34" charset="0"/>
            </a:endParaRPr>
          </a:p>
          <a:p>
            <a:pPr>
              <a:lnSpc>
                <a:spcPct val="100000"/>
              </a:lnSpc>
              <a:spcAft>
                <a:spcPts val="1200"/>
              </a:spcAft>
            </a:pPr>
            <a:r>
              <a:rPr lang="en-US" b="0" i="0" dirty="0">
                <a:solidFill>
                  <a:srgbClr val="171717"/>
                </a:solidFill>
                <a:effectLst/>
                <a:latin typeface="Segoe UI" panose="020B0502040204020203" pitchFamily="34" charset="0"/>
              </a:rPr>
              <a:t>If you need to understand dependencies between Azure services to help better architect your applications and services, you can request the </a:t>
            </a:r>
            <a:r>
              <a:rPr lang="en-US" b="1" i="0" dirty="0">
                <a:solidFill>
                  <a:srgbClr val="171717"/>
                </a:solidFill>
                <a:effectLst/>
                <a:latin typeface="Segoe UI" panose="020B0502040204020203" pitchFamily="34" charset="0"/>
              </a:rPr>
              <a:t>Azure service dependency documentation</a:t>
            </a:r>
            <a:r>
              <a:rPr lang="en-US" b="0" i="0" dirty="0">
                <a:solidFill>
                  <a:srgbClr val="171717"/>
                </a:solidFill>
                <a:effectLst/>
                <a:latin typeface="Segoe UI" panose="020B0502040204020203" pitchFamily="34" charset="0"/>
              </a:rPr>
              <a:t> by contacting your Microsoft sales or customer representative. This document lists the dependencies for Azure services, including dependencies on any common major internal services such as control plane services.</a:t>
            </a:r>
            <a:endParaRPr lang="en-US" sz="9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200"/>
              </a:spcAft>
            </a:pPr>
            <a:r>
              <a:rPr lang="en-US" b="1" dirty="0">
                <a:latin typeface="Segoe UI Light" panose="020B0502040204020203" pitchFamily="34" charset="0"/>
                <a:cs typeface="Segoe UI Light" panose="020B0502040204020203" pitchFamily="34" charset="0"/>
              </a:rPr>
              <a:t>Test for common failure scenarios by triggering actual failures or by simulating them</a:t>
            </a:r>
            <a:r>
              <a:rPr lang="en-US" dirty="0">
                <a:latin typeface="Segoe UI Light" panose="020B0502040204020203" pitchFamily="34" charset="0"/>
                <a:cs typeface="Segoe UI Light" panose="020B0502040204020203" pitchFamily="34" charset="0"/>
              </a:rPr>
              <a:t>. Use fault injection testing to test common scenarios and recovery time.</a:t>
            </a:r>
          </a:p>
          <a:p>
            <a:pPr>
              <a:lnSpc>
                <a:spcPct val="100000"/>
              </a:lnSpc>
              <a:spcAft>
                <a:spcPts val="1200"/>
              </a:spcAft>
            </a:pPr>
            <a:r>
              <a:rPr lang="en-US" b="1" dirty="0">
                <a:latin typeface="Segoe UI Light" panose="020B0502040204020203" pitchFamily="34" charset="0"/>
                <a:cs typeface="Segoe UI Light" panose="020B0502040204020203" pitchFamily="34" charset="0"/>
              </a:rPr>
              <a:t>Identify failures that occur only under load</a:t>
            </a:r>
            <a:r>
              <a:rPr lang="en-US" dirty="0">
                <a:latin typeface="Segoe UI Light" panose="020B0502040204020203" pitchFamily="34" charset="0"/>
                <a:cs typeface="Segoe UI Light" panose="020B0502040204020203" pitchFamily="34" charset="0"/>
              </a:rPr>
              <a:t>. Test for peak load, using production data or synthetic data that is as close to production data as possible.</a:t>
            </a:r>
          </a:p>
          <a:p>
            <a:pPr>
              <a:lnSpc>
                <a:spcPct val="100000"/>
              </a:lnSpc>
              <a:spcAft>
                <a:spcPts val="1200"/>
              </a:spcAft>
            </a:pPr>
            <a:r>
              <a:rPr lang="en-US" b="1" dirty="0">
                <a:latin typeface="Segoe UI Light" panose="020B0502040204020203" pitchFamily="34" charset="0"/>
                <a:cs typeface="Segoe UI Light" panose="020B0502040204020203" pitchFamily="34" charset="0"/>
              </a:rPr>
              <a:t>Run disaster recovery drills</a:t>
            </a:r>
            <a:r>
              <a:rPr lang="en-US" dirty="0">
                <a:latin typeface="Segoe UI Light" panose="020B0502040204020203" pitchFamily="34" charset="0"/>
                <a:cs typeface="Segoe UI Light" panose="020B0502040204020203" pitchFamily="34" charset="0"/>
              </a:rPr>
              <a:t>. Have a disaster recovery plan in place and test it periodically.</a:t>
            </a:r>
          </a:p>
          <a:p>
            <a:pPr>
              <a:lnSpc>
                <a:spcPct val="100000"/>
              </a:lnSpc>
              <a:spcAft>
                <a:spcPts val="1200"/>
              </a:spcAft>
            </a:pPr>
            <a:r>
              <a:rPr lang="en-US" b="1" dirty="0">
                <a:latin typeface="Segoe UI Light" panose="020B0502040204020203" pitchFamily="34" charset="0"/>
                <a:cs typeface="Segoe UI Light" panose="020B0502040204020203" pitchFamily="34" charset="0"/>
              </a:rPr>
              <a:t>Perform failover and failback testing</a:t>
            </a:r>
            <a:r>
              <a:rPr lang="en-US" dirty="0">
                <a:latin typeface="Segoe UI Light" panose="020B0502040204020203" pitchFamily="34" charset="0"/>
                <a:cs typeface="Segoe UI Light" panose="020B0502040204020203" pitchFamily="34" charset="0"/>
              </a:rPr>
              <a:t>. </a:t>
            </a:r>
          </a:p>
          <a:p>
            <a:pPr>
              <a:lnSpc>
                <a:spcPct val="100000"/>
              </a:lnSpc>
              <a:spcAft>
                <a:spcPts val="1200"/>
              </a:spcAft>
            </a:pPr>
            <a:r>
              <a:rPr lang="en-US" b="1" dirty="0">
                <a:latin typeface="Segoe UI Light" panose="020B0502040204020203" pitchFamily="34" charset="0"/>
                <a:cs typeface="Segoe UI Light" panose="020B0502040204020203" pitchFamily="34" charset="0"/>
              </a:rPr>
              <a:t>Run simulation tests</a:t>
            </a:r>
            <a:r>
              <a:rPr lang="en-US" dirty="0">
                <a:latin typeface="Segoe UI Light" panose="020B0502040204020203" pitchFamily="34" charset="0"/>
                <a:cs typeface="Segoe UI Light" panose="020B0502040204020203" pitchFamily="34" charset="0"/>
              </a:rPr>
              <a:t>. Testing real-life scenarios can highlight issues that need to be addressed. </a:t>
            </a:r>
          </a:p>
          <a:p>
            <a:pPr>
              <a:lnSpc>
                <a:spcPct val="100000"/>
              </a:lnSpc>
              <a:spcAft>
                <a:spcPts val="1200"/>
              </a:spcAft>
            </a:pPr>
            <a:r>
              <a:rPr lang="en-US" b="1" dirty="0">
                <a:latin typeface="Segoe UI Light" panose="020B0502040204020203" pitchFamily="34" charset="0"/>
                <a:cs typeface="Segoe UI Light" panose="020B0502040204020203" pitchFamily="34" charset="0"/>
              </a:rPr>
              <a:t>Test health probes</a:t>
            </a:r>
            <a:r>
              <a:rPr lang="en-US" dirty="0">
                <a:latin typeface="Segoe UI Light" panose="020B0502040204020203" pitchFamily="34" charset="0"/>
                <a:cs typeface="Segoe UI Light" panose="020B0502040204020203" pitchFamily="34" charset="0"/>
              </a:rPr>
              <a:t>. Configure health probes for load balancers and traffic managers to check critical system components. </a:t>
            </a:r>
          </a:p>
          <a:p>
            <a:pPr>
              <a:lnSpc>
                <a:spcPct val="100000"/>
              </a:lnSpc>
              <a:spcAft>
                <a:spcPts val="1200"/>
              </a:spcAft>
            </a:pPr>
            <a:r>
              <a:rPr lang="en-US" b="1" dirty="0">
                <a:latin typeface="Segoe UI Light" panose="020B0502040204020203" pitchFamily="34" charset="0"/>
                <a:cs typeface="Segoe UI Light" panose="020B0502040204020203" pitchFamily="34" charset="0"/>
              </a:rPr>
              <a:t>Test monitoring systems</a:t>
            </a:r>
            <a:r>
              <a:rPr lang="en-US" dirty="0">
                <a:latin typeface="Segoe UI Light" panose="020B0502040204020203" pitchFamily="34" charset="0"/>
                <a:cs typeface="Segoe UI Light" panose="020B0502040204020203" pitchFamily="34" charset="0"/>
              </a:rPr>
              <a:t>. Be sure that monitoring systems are reliably reporting critical information and accurate data.</a:t>
            </a:r>
          </a:p>
          <a:p>
            <a:pPr>
              <a:lnSpc>
                <a:spcPct val="100000"/>
              </a:lnSpc>
              <a:spcAft>
                <a:spcPts val="1200"/>
              </a:spcAft>
            </a:pPr>
            <a:r>
              <a:rPr lang="en-US" b="1" dirty="0">
                <a:latin typeface="Segoe UI Light" panose="020B0502040204020203" pitchFamily="34" charset="0"/>
                <a:cs typeface="Segoe UI Light" panose="020B0502040204020203" pitchFamily="34" charset="0"/>
              </a:rPr>
              <a:t>Include third-party services in test scenarios</a:t>
            </a:r>
            <a:r>
              <a:rPr lang="en-US" dirty="0">
                <a:latin typeface="Segoe UI Light" panose="020B0502040204020203" pitchFamily="34" charset="0"/>
                <a:cs typeface="Segoe UI Light" panose="020B0502040204020203" pitchFamily="34" charset="0"/>
              </a:rPr>
              <a:t>. Test possible points of failure due to third-party service disruption, in addition to recovery.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200"/>
              </a:spcAft>
            </a:pPr>
            <a:r>
              <a:rPr lang="en-US" b="1" dirty="0">
                <a:latin typeface="Segoe UI Light" panose="020B0502040204020203" pitchFamily="34" charset="0"/>
                <a:cs typeface="Segoe UI Light" panose="020B0502040204020203" pitchFamily="34" charset="0"/>
              </a:rPr>
              <a:t>Automate your application deployment process</a:t>
            </a:r>
            <a:r>
              <a:rPr lang="en-US" dirty="0">
                <a:latin typeface="Segoe UI Light" panose="020B0502040204020203" pitchFamily="34" charset="0"/>
                <a:cs typeface="Segoe UI Light" panose="020B0502040204020203" pitchFamily="34" charset="0"/>
              </a:rPr>
              <a:t>. Automate as many processes as possible.</a:t>
            </a:r>
          </a:p>
          <a:p>
            <a:pPr>
              <a:lnSpc>
                <a:spcPct val="100000"/>
              </a:lnSpc>
              <a:spcAft>
                <a:spcPts val="1200"/>
              </a:spcAft>
            </a:pPr>
            <a:r>
              <a:rPr lang="en-US" b="1" dirty="0">
                <a:latin typeface="Segoe UI Light" panose="020B0502040204020203" pitchFamily="34" charset="0"/>
                <a:cs typeface="Segoe UI Light" panose="020B0502040204020203" pitchFamily="34" charset="0"/>
              </a:rPr>
              <a:t>Design your release process to maximize availability.</a:t>
            </a:r>
            <a:r>
              <a:rPr lang="en-US" dirty="0">
                <a:latin typeface="Segoe UI Light" panose="020B0502040204020203" pitchFamily="34" charset="0"/>
                <a:cs typeface="Segoe UI Light" panose="020B0502040204020203" pitchFamily="34" charset="0"/>
              </a:rPr>
              <a:t> If your release process requires services to go offline during deployment, your application is unavailable until they come back online. </a:t>
            </a:r>
          </a:p>
          <a:p>
            <a:pPr>
              <a:lnSpc>
                <a:spcPct val="100000"/>
              </a:lnSpc>
              <a:spcAft>
                <a:spcPts val="1200"/>
              </a:spcAft>
            </a:pPr>
            <a:r>
              <a:rPr lang="en-US" b="1" dirty="0">
                <a:latin typeface="Segoe UI Light" panose="020B0502040204020203" pitchFamily="34" charset="0"/>
                <a:cs typeface="Segoe UI Light" panose="020B0502040204020203" pitchFamily="34" charset="0"/>
              </a:rPr>
              <a:t>Have a rollback plan for deployment</a:t>
            </a:r>
            <a:r>
              <a:rPr lang="en-US" dirty="0">
                <a:latin typeface="Segoe UI Light" panose="020B0502040204020203" pitchFamily="34" charset="0"/>
                <a:cs typeface="Segoe UI Light" panose="020B0502040204020203" pitchFamily="34" charset="0"/>
              </a:rPr>
              <a:t>. Design a rollback process to return to a last known good version and to minimize downtime if a deployment fails.</a:t>
            </a:r>
          </a:p>
          <a:p>
            <a:pPr>
              <a:lnSpc>
                <a:spcPct val="100000"/>
              </a:lnSpc>
              <a:spcAft>
                <a:spcPts val="1200"/>
              </a:spcAft>
            </a:pPr>
            <a:r>
              <a:rPr lang="en-US" b="1" dirty="0">
                <a:latin typeface="Segoe UI Light" panose="020B0502040204020203" pitchFamily="34" charset="0"/>
                <a:cs typeface="Segoe UI Light" panose="020B0502040204020203" pitchFamily="34" charset="0"/>
              </a:rPr>
              <a:t>Log and audit deployments</a:t>
            </a:r>
            <a:r>
              <a:rPr lang="en-US" dirty="0">
                <a:latin typeface="Segoe UI Light" panose="020B0502040204020203" pitchFamily="34" charset="0"/>
                <a:cs typeface="Segoe UI Light" panose="020B0502040204020203" pitchFamily="34" charset="0"/>
              </a:rPr>
              <a:t>. If you use staged deployment techniques, more than one version of your application is running in production.</a:t>
            </a:r>
          </a:p>
          <a:p>
            <a:pPr>
              <a:lnSpc>
                <a:spcPct val="100000"/>
              </a:lnSpc>
              <a:spcAft>
                <a:spcPts val="1200"/>
              </a:spcAft>
            </a:pPr>
            <a:r>
              <a:rPr lang="en-US" b="1" dirty="0">
                <a:latin typeface="Segoe UI Light" panose="020B0502040204020203" pitchFamily="34" charset="0"/>
                <a:cs typeface="Segoe UI Light" panose="020B0502040204020203" pitchFamily="34" charset="0"/>
              </a:rPr>
              <a:t>Document the application release process</a:t>
            </a:r>
            <a:r>
              <a:rPr lang="en-US" dirty="0">
                <a:latin typeface="Segoe UI Light" panose="020B0502040204020203" pitchFamily="34" charset="0"/>
                <a:cs typeface="Segoe UI Light" panose="020B0502040204020203" pitchFamily="34" charset="0"/>
              </a:rPr>
              <a:t>. Clearly define and document your release process and ensure that it's available to the entire operations team.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750228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9" r:id="rId7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6.em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5.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site-recovery/azure-to-azure-architecture" TargetMode="External"/><Relationship Id="rId2" Type="http://schemas.openxmlformats.org/officeDocument/2006/relationships/notesSlide" Target="../notesSlides/notesSlide12.xml"/><Relationship Id="rId1" Type="http://schemas.openxmlformats.org/officeDocument/2006/relationships/slideLayout" Target="../slideLayouts/slideLayout7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site-recovery/azure-to-azure-architecture#target-resources" TargetMode="External"/><Relationship Id="rId2" Type="http://schemas.openxmlformats.org/officeDocument/2006/relationships/notesSlide" Target="../notesSlides/notesSlide13.xml"/><Relationship Id="rId1" Type="http://schemas.openxmlformats.org/officeDocument/2006/relationships/slideLayout" Target="../slideLayouts/slideLayout7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4.xml"/><Relationship Id="rId4" Type="http://schemas.openxmlformats.org/officeDocument/2006/relationships/hyperlink" Target="https://docs.microsoft.com/en-us/azure/site-recovery/azure-to-azure-architectur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74.xml"/><Relationship Id="rId4" Type="http://schemas.openxmlformats.org/officeDocument/2006/relationships/hyperlink" Target="https://docs.microsoft.com/en-us/azure/site-recovery/azure-to-azure-architectur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site-recovery/azure-to-azure-architecture#replication-process" TargetMode="External"/><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site-recovery/azure-to-azure-architecture" TargetMode="External"/><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5.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5.xml"/><Relationship Id="rId4" Type="http://schemas.openxmlformats.org/officeDocument/2006/relationships/image" Target="../media/image18.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in/solutions/architecture/backup-archive-on-premises-applications/" TargetMode="External"/><Relationship Id="rId2" Type="http://schemas.openxmlformats.org/officeDocument/2006/relationships/notesSlide" Target="../notesSlides/notesSlide21.xml"/><Relationship Id="rId1" Type="http://schemas.openxmlformats.org/officeDocument/2006/relationships/slideLayout" Target="../slideLayouts/slideLayout7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in/solutions/architecture/backup-archive-cloud-application/" TargetMode="External"/><Relationship Id="rId2" Type="http://schemas.openxmlformats.org/officeDocument/2006/relationships/notesSlide" Target="../notesSlides/notesSlide22.xml"/><Relationship Id="rId1" Type="http://schemas.openxmlformats.org/officeDocument/2006/relationships/slideLayout" Target="../slideLayouts/slideLayout74.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hyperlink" Target="https://docs.microsoft.com/en-us/azure/architecture/framework/resiliency/over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3" name="Text Placeholder 2"/>
          <p:cNvSpPr>
            <a:spLocks noGrp="1"/>
          </p:cNvSpPr>
          <p:nvPr>
            <p:ph type="body" sz="quarter" idx="17"/>
          </p:nvPr>
        </p:nvSpPr>
        <p:spPr>
          <a:xfrm>
            <a:off x="4078288" y="2144776"/>
            <a:ext cx="7695070" cy="741783"/>
          </a:xfrm>
        </p:spPr>
        <p:txBody>
          <a:bodyPr/>
          <a:lstStyle/>
          <a:p>
            <a:pPr lvl="1"/>
            <a:r>
              <a:rPr lang="en-US" dirty="0"/>
              <a:t>Architectural Best Practices for Reliability</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078288" y="3009835"/>
            <a:ext cx="7695070" cy="741783"/>
          </a:xfrm>
        </p:spPr>
        <p:txBody>
          <a:bodyPr/>
          <a:lstStyle/>
          <a:p>
            <a:pPr lvl="1"/>
            <a:r>
              <a:rPr lang="en-US" dirty="0"/>
              <a:t>Recommend an Azure Site Recovery Solution</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3874894"/>
            <a:ext cx="7695070" cy="741783"/>
          </a:xfrm>
        </p:spPr>
        <p:txBody>
          <a:bodyPr/>
          <a:lstStyle/>
          <a:p>
            <a:pPr lvl="1"/>
            <a:r>
              <a:rPr lang="en-US" dirty="0"/>
              <a:t>Module Review Questions</a:t>
            </a:r>
          </a:p>
        </p:txBody>
      </p:sp>
      <p:grpSp>
        <p:nvGrpSpPr>
          <p:cNvPr id="26" name="Group 25">
            <a:extLst>
              <a:ext uri="{FF2B5EF4-FFF2-40B4-BE49-F238E27FC236}">
                <a16:creationId xmlns:a16="http://schemas.microsoft.com/office/drawing/2014/main" id="{1658902A-7888-4D5A-BBDF-6314A9706F60}"/>
              </a:ext>
            </a:extLst>
          </p:cNvPr>
          <p:cNvGrpSpPr/>
          <p:nvPr/>
        </p:nvGrpSpPr>
        <p:grpSpPr>
          <a:xfrm>
            <a:off x="3069772" y="3863907"/>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3"/>
            <a:stretch>
              <a:fillRect/>
            </a:stretch>
          </p:blipFill>
          <p:spPr>
            <a:xfrm>
              <a:off x="3199854" y="4149132"/>
              <a:ext cx="365760" cy="274470"/>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3052728" y="2155367"/>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4"/>
            <a:stretch>
              <a:fillRect/>
            </a:stretch>
          </p:blipFill>
          <p:spPr>
            <a:xfrm>
              <a:off x="3196572" y="627950"/>
              <a:ext cx="372325" cy="372325"/>
            </a:xfrm>
            <a:prstGeom prst="rect">
              <a:avLst/>
            </a:prstGeom>
          </p:spPr>
        </p:pic>
      </p:grpSp>
      <p:grpSp>
        <p:nvGrpSpPr>
          <p:cNvPr id="50" name="Group 49">
            <a:extLst>
              <a:ext uri="{FF2B5EF4-FFF2-40B4-BE49-F238E27FC236}">
                <a16:creationId xmlns:a16="http://schemas.microsoft.com/office/drawing/2014/main" id="{CD0C90C2-DC78-459A-B5EE-FC16ABC8E0DA}"/>
              </a:ext>
            </a:extLst>
          </p:cNvPr>
          <p:cNvGrpSpPr/>
          <p:nvPr/>
        </p:nvGrpSpPr>
        <p:grpSpPr>
          <a:xfrm>
            <a:off x="3053073" y="3029610"/>
            <a:ext cx="702132" cy="702232"/>
            <a:chOff x="3031668" y="462996"/>
            <a:chExt cx="702132" cy="702232"/>
          </a:xfrm>
        </p:grpSpPr>
        <p:grpSp>
          <p:nvGrpSpPr>
            <p:cNvPr id="51" name="Group 50">
              <a:extLst>
                <a:ext uri="{FF2B5EF4-FFF2-40B4-BE49-F238E27FC236}">
                  <a16:creationId xmlns:a16="http://schemas.microsoft.com/office/drawing/2014/main" id="{A86315B6-9048-4CC0-A586-E5C91965E5DB}"/>
                </a:ext>
              </a:extLst>
            </p:cNvPr>
            <p:cNvGrpSpPr/>
            <p:nvPr/>
          </p:nvGrpSpPr>
          <p:grpSpPr>
            <a:xfrm>
              <a:off x="3031668" y="462996"/>
              <a:ext cx="702132" cy="702232"/>
              <a:chOff x="3031668" y="462996"/>
              <a:chExt cx="702132" cy="702232"/>
            </a:xfrm>
          </p:grpSpPr>
          <p:sp>
            <p:nvSpPr>
              <p:cNvPr id="53" name="Freeform 5">
                <a:extLst>
                  <a:ext uri="{FF2B5EF4-FFF2-40B4-BE49-F238E27FC236}">
                    <a16:creationId xmlns:a16="http://schemas.microsoft.com/office/drawing/2014/main" id="{CBB2B370-29B7-4689-ADB9-484277FF263E}"/>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39FB2F8F-0F44-482D-A8B3-F1AAFBB9693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52" name="Picture 51" descr="Icon of three concentric arcs">
              <a:extLst>
                <a:ext uri="{FF2B5EF4-FFF2-40B4-BE49-F238E27FC236}">
                  <a16:creationId xmlns:a16="http://schemas.microsoft.com/office/drawing/2014/main" id="{480B8537-83AA-4712-A36C-41F833BFA737}"/>
                </a:ext>
              </a:extLst>
            </p:cNvPr>
            <p:cNvPicPr>
              <a:picLocks noChangeAspect="1"/>
            </p:cNvPicPr>
            <p:nvPr/>
          </p:nvPicPr>
          <p:blipFill>
            <a:blip r:embed="rId4"/>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Respond to Failures and Disasters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1234" y="1253321"/>
            <a:ext cx="9384447" cy="4237057"/>
          </a:xfrm>
        </p:spPr>
        <p:txBody>
          <a:bodyPr/>
          <a:lstStyle/>
          <a:p>
            <a:pPr>
              <a:spcAft>
                <a:spcPts val="1176"/>
              </a:spcAft>
            </a:pPr>
            <a:r>
              <a:rPr lang="en-US" sz="2200" b="1" dirty="0">
                <a:latin typeface="Segoe UI Light" panose="020B0502040204020203" pitchFamily="34" charset="0"/>
                <a:cs typeface="Segoe UI Light" panose="020B0502040204020203" pitchFamily="34" charset="0"/>
              </a:rPr>
              <a:t>Plan for Azure support interactions</a:t>
            </a:r>
          </a:p>
          <a:p>
            <a:pPr>
              <a:spcAft>
                <a:spcPts val="1176"/>
              </a:spcAft>
            </a:pPr>
            <a:r>
              <a:rPr lang="en-US" sz="2200" b="1" dirty="0">
                <a:latin typeface="Segoe UI Light" panose="020B0502040204020203" pitchFamily="34" charset="0"/>
                <a:cs typeface="Segoe UI Light" panose="020B0502040204020203" pitchFamily="34" charset="0"/>
              </a:rPr>
              <a:t>Document and test your disaster recovery plan</a:t>
            </a:r>
          </a:p>
          <a:p>
            <a:pPr>
              <a:spcAft>
                <a:spcPts val="1176"/>
              </a:spcAft>
            </a:pPr>
            <a:r>
              <a:rPr lang="en-US" sz="2200" b="1" dirty="0">
                <a:latin typeface="Segoe UI Light" panose="020B0502040204020203" pitchFamily="34" charset="0"/>
                <a:cs typeface="Segoe UI Light" panose="020B0502040204020203" pitchFamily="34" charset="0"/>
              </a:rPr>
              <a:t>Fail over manually when required</a:t>
            </a:r>
          </a:p>
          <a:p>
            <a:pPr>
              <a:spcAft>
                <a:spcPts val="1176"/>
              </a:spcAft>
            </a:pPr>
            <a:r>
              <a:rPr lang="en-US" sz="2200" b="1" dirty="0">
                <a:latin typeface="Segoe UI Light" panose="020B0502040204020203" pitchFamily="34" charset="0"/>
                <a:cs typeface="Segoe UI Light" panose="020B0502040204020203" pitchFamily="34" charset="0"/>
              </a:rPr>
              <a:t>Prepare for application failure</a:t>
            </a:r>
          </a:p>
          <a:p>
            <a:pPr>
              <a:spcAft>
                <a:spcPts val="1176"/>
              </a:spcAft>
            </a:pPr>
            <a:r>
              <a:rPr lang="en-US" sz="2200" b="1" dirty="0">
                <a:latin typeface="Segoe UI Light" panose="020B0502040204020203" pitchFamily="34" charset="0"/>
                <a:cs typeface="Segoe UI Light" panose="020B0502040204020203" pitchFamily="34" charset="0"/>
              </a:rPr>
              <a:t>Recover from data corruption</a:t>
            </a:r>
          </a:p>
          <a:p>
            <a:pPr>
              <a:spcAft>
                <a:spcPts val="1176"/>
              </a:spcAft>
            </a:pPr>
            <a:r>
              <a:rPr lang="en-US" sz="2200" b="1" dirty="0">
                <a:latin typeface="Segoe UI Light" panose="020B0502040204020203" pitchFamily="34" charset="0"/>
                <a:cs typeface="Segoe UI Light" panose="020B0502040204020203" pitchFamily="34" charset="0"/>
              </a:rPr>
              <a:t>Recover from a network outage</a:t>
            </a:r>
          </a:p>
          <a:p>
            <a:pPr>
              <a:spcAft>
                <a:spcPts val="1176"/>
              </a:spcAft>
            </a:pPr>
            <a:r>
              <a:rPr lang="en-US" sz="2200" b="1" dirty="0">
                <a:latin typeface="Segoe UI Light" panose="020B0502040204020203" pitchFamily="34" charset="0"/>
                <a:cs typeface="Segoe UI Light" panose="020B0502040204020203" pitchFamily="34" charset="0"/>
              </a:rPr>
              <a:t>Recover from a dependent service failure</a:t>
            </a:r>
          </a:p>
          <a:p>
            <a:pPr>
              <a:spcAft>
                <a:spcPts val="1176"/>
              </a:spcAft>
            </a:pPr>
            <a:r>
              <a:rPr lang="en-US" sz="2200" b="1" dirty="0">
                <a:latin typeface="Segoe UI Light" panose="020B0502040204020203" pitchFamily="34" charset="0"/>
                <a:cs typeface="Segoe UI Light" panose="020B0502040204020203" pitchFamily="34" charset="0"/>
              </a:rPr>
              <a:t>Recover from a region-wide service disruption</a:t>
            </a:r>
          </a:p>
        </p:txBody>
      </p:sp>
      <p:pic>
        <p:nvPicPr>
          <p:cNvPr id="3" name="Picture 2" descr="A picture containing drawing&#10;&#10;Description automatically generated">
            <a:extLst>
              <a:ext uri="{FF2B5EF4-FFF2-40B4-BE49-F238E27FC236}">
                <a16:creationId xmlns:a16="http://schemas.microsoft.com/office/drawing/2014/main" id="{2B3CF7DB-6705-40FF-BB4C-51A5B7ECE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509" y="5273771"/>
            <a:ext cx="1143735" cy="1143735"/>
          </a:xfrm>
          <a:prstGeom prst="rect">
            <a:avLst/>
          </a:prstGeom>
        </p:spPr>
      </p:pic>
      <p:sp>
        <p:nvSpPr>
          <p:cNvPr id="6" name="TextBox 5">
            <a:extLst>
              <a:ext uri="{FF2B5EF4-FFF2-40B4-BE49-F238E27FC236}">
                <a16:creationId xmlns:a16="http://schemas.microsoft.com/office/drawing/2014/main" id="{C504458B-B8B6-47CA-8A05-95D08786ECC1}"/>
              </a:ext>
            </a:extLst>
          </p:cNvPr>
          <p:cNvSpPr txBox="1"/>
          <p:nvPr/>
        </p:nvSpPr>
        <p:spPr>
          <a:xfrm>
            <a:off x="344091" y="5968484"/>
            <a:ext cx="6555580" cy="338554"/>
          </a:xfrm>
          <a:prstGeom prst="rect">
            <a:avLst/>
          </a:prstGeom>
          <a:noFill/>
        </p:spPr>
        <p:txBody>
          <a:bodyPr wrap="square">
            <a:spAutoFit/>
          </a:bodyPr>
          <a:lstStyle/>
          <a:p>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Respond to failures and disasters</a:t>
            </a:r>
            <a:endParaRPr lang="en-US" sz="1600" dirty="0"/>
          </a:p>
        </p:txBody>
      </p:sp>
    </p:spTree>
    <p:extLst>
      <p:ext uri="{BB962C8B-B14F-4D97-AF65-F5344CB8AC3E}">
        <p14:creationId xmlns:p14="http://schemas.microsoft.com/office/powerpoint/2010/main" val="1856830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84558" y="3193697"/>
            <a:ext cx="10867594" cy="1448909"/>
          </a:xfrm>
        </p:spPr>
        <p:txBody>
          <a:bodyPr/>
          <a:lstStyle/>
          <a:p>
            <a:r>
              <a:rPr lang="en-US" sz="4000" dirty="0">
                <a:latin typeface="+mn-lt"/>
              </a:rPr>
              <a:t>Recommend an Azure Site Recovery Solution</a:t>
            </a:r>
          </a:p>
        </p:txBody>
      </p:sp>
      <p:pic>
        <p:nvPicPr>
          <p:cNvPr id="19" name="Graphic 18">
            <a:extLst>
              <a:ext uri="{FF2B5EF4-FFF2-40B4-BE49-F238E27FC236}">
                <a16:creationId xmlns:a16="http://schemas.microsoft.com/office/drawing/2014/main" id="{538787B7-EF6B-484A-915F-7437B2CC0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2465" y="5026934"/>
            <a:ext cx="1448909" cy="1448909"/>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485408"/>
            <a:ext cx="11306469" cy="403079"/>
          </a:xfrm>
        </p:spPr>
        <p:txBody>
          <a:bodyPr/>
          <a:lstStyle/>
          <a:p>
            <a:r>
              <a:rPr lang="en-US" dirty="0">
                <a:latin typeface="+mn-lt"/>
              </a:rPr>
              <a:t>Azure to Azure Disaster Recovery Architecture</a:t>
            </a:r>
          </a:p>
        </p:txBody>
      </p:sp>
      <p:pic>
        <p:nvPicPr>
          <p:cNvPr id="8" name="Picture 7">
            <a:hlinkClick r:id="rId3"/>
            <a:extLst>
              <a:ext uri="{FF2B5EF4-FFF2-40B4-BE49-F238E27FC236}">
                <a16:creationId xmlns:a16="http://schemas.microsoft.com/office/drawing/2014/main" id="{34DC3081-94E8-440D-B3A3-21D3EC7C9E4A}"/>
              </a:ext>
            </a:extLst>
          </p:cNvPr>
          <p:cNvPicPr>
            <a:picLocks noChangeAspect="1"/>
          </p:cNvPicPr>
          <p:nvPr/>
        </p:nvPicPr>
        <p:blipFill>
          <a:blip r:embed="rId4"/>
          <a:stretch>
            <a:fillRect/>
          </a:stretch>
        </p:blipFill>
        <p:spPr>
          <a:xfrm>
            <a:off x="952970" y="1448841"/>
            <a:ext cx="10038410" cy="4722211"/>
          </a:xfrm>
          <a:prstGeom prst="rect">
            <a:avLst/>
          </a:prstGeom>
        </p:spPr>
      </p:pic>
    </p:spTree>
    <p:extLst>
      <p:ext uri="{BB962C8B-B14F-4D97-AF65-F5344CB8AC3E}">
        <p14:creationId xmlns:p14="http://schemas.microsoft.com/office/powerpoint/2010/main" val="28242349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Target Resources</a:t>
            </a:r>
          </a:p>
        </p:txBody>
      </p:sp>
      <p:pic>
        <p:nvPicPr>
          <p:cNvPr id="3" name="Picture 2">
            <a:hlinkClick r:id="rId3"/>
            <a:extLst>
              <a:ext uri="{FF2B5EF4-FFF2-40B4-BE49-F238E27FC236}">
                <a16:creationId xmlns:a16="http://schemas.microsoft.com/office/drawing/2014/main" id="{966B4910-8DB7-48C3-B8B8-8D11F48FC5E2}"/>
              </a:ext>
            </a:extLst>
          </p:cNvPr>
          <p:cNvPicPr>
            <a:picLocks noChangeAspect="1"/>
          </p:cNvPicPr>
          <p:nvPr/>
        </p:nvPicPr>
        <p:blipFill>
          <a:blip r:embed="rId4"/>
          <a:stretch>
            <a:fillRect/>
          </a:stretch>
        </p:blipFill>
        <p:spPr>
          <a:xfrm>
            <a:off x="3462338" y="2109257"/>
            <a:ext cx="7901939" cy="2826319"/>
          </a:xfrm>
          <a:prstGeom prst="rect">
            <a:avLst/>
          </a:prstGeom>
        </p:spPr>
      </p:pic>
      <p:sp>
        <p:nvSpPr>
          <p:cNvPr id="10" name="TextBox 9">
            <a:extLst>
              <a:ext uri="{FF2B5EF4-FFF2-40B4-BE49-F238E27FC236}">
                <a16:creationId xmlns:a16="http://schemas.microsoft.com/office/drawing/2014/main" id="{3CEB512C-3ADA-4BF9-9422-22FF73158E3D}"/>
              </a:ext>
            </a:extLst>
          </p:cNvPr>
          <p:cNvSpPr txBox="1"/>
          <p:nvPr/>
        </p:nvSpPr>
        <p:spPr>
          <a:xfrm>
            <a:off x="351968" y="1364853"/>
            <a:ext cx="3675829" cy="4524315"/>
          </a:xfrm>
          <a:prstGeom prst="rect">
            <a:avLst/>
          </a:prstGeom>
          <a:noFill/>
        </p:spPr>
        <p:txBody>
          <a:bodyPr wrap="square">
            <a:spAutoFit/>
          </a:bodyPr>
          <a:lstStyle/>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Subscription</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Resource group</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VNet</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Storage account</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Managed disks</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Availability sets</a:t>
            </a:r>
          </a:p>
          <a:p>
            <a:pPr marL="280121" indent="-280121">
              <a:spcAft>
                <a:spcPts val="2400"/>
              </a:spcAft>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Availability zones</a:t>
            </a:r>
          </a:p>
        </p:txBody>
      </p:sp>
    </p:spTree>
    <p:extLst>
      <p:ext uri="{BB962C8B-B14F-4D97-AF65-F5344CB8AC3E}">
        <p14:creationId xmlns:p14="http://schemas.microsoft.com/office/powerpoint/2010/main" val="17185187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Replication Policy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2158360"/>
            <a:ext cx="2734108" cy="2864117"/>
          </a:xfrm>
        </p:spPr>
        <p:txBody>
          <a:bodyPr/>
          <a:lstStyle/>
          <a:p>
            <a:pPr>
              <a:spcAft>
                <a:spcPts val="3000"/>
              </a:spcAft>
            </a:pPr>
            <a:r>
              <a:rPr lang="en-US" b="1" dirty="0">
                <a:latin typeface="Segoe UI Light" panose="020B0502040204020203" pitchFamily="34" charset="0"/>
                <a:cs typeface="Segoe UI Light" panose="020B0502040204020203" pitchFamily="34" charset="0"/>
              </a:rPr>
              <a:t>Recovery Point Retention</a:t>
            </a:r>
          </a:p>
          <a:p>
            <a:pPr>
              <a:spcAft>
                <a:spcPts val="3000"/>
              </a:spcAft>
            </a:pPr>
            <a:r>
              <a:rPr lang="en-US" b="1" dirty="0">
                <a:latin typeface="Segoe UI Light" panose="020B0502040204020203" pitchFamily="34" charset="0"/>
                <a:cs typeface="Segoe UI Light" panose="020B0502040204020203" pitchFamily="34" charset="0"/>
              </a:rPr>
              <a:t>App-Consistent Snapshot Frequency</a:t>
            </a:r>
          </a:p>
          <a:p>
            <a:pPr>
              <a:spcAft>
                <a:spcPts val="1176"/>
              </a:spcAft>
            </a:pPr>
            <a:endParaRPr lang="en-US" sz="2745"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534CAE1-523D-4F30-B347-1DD1D6DD8068}"/>
              </a:ext>
            </a:extLst>
          </p:cNvPr>
          <p:cNvPicPr>
            <a:picLocks noChangeAspect="1"/>
          </p:cNvPicPr>
          <p:nvPr/>
        </p:nvPicPr>
        <p:blipFill>
          <a:blip r:embed="rId3"/>
          <a:stretch>
            <a:fillRect/>
          </a:stretch>
        </p:blipFill>
        <p:spPr>
          <a:xfrm>
            <a:off x="4168776" y="1809749"/>
            <a:ext cx="7340706" cy="3688827"/>
          </a:xfrm>
          <a:prstGeom prst="rect">
            <a:avLst/>
          </a:prstGeom>
        </p:spPr>
      </p:pic>
      <p:sp>
        <p:nvSpPr>
          <p:cNvPr id="6" name="TextBox 5">
            <a:extLst>
              <a:ext uri="{FF2B5EF4-FFF2-40B4-BE49-F238E27FC236}">
                <a16:creationId xmlns:a16="http://schemas.microsoft.com/office/drawing/2014/main" id="{9DE88565-5D25-4AEF-9DDD-A2AF308B10C1}"/>
              </a:ext>
            </a:extLst>
          </p:cNvPr>
          <p:cNvSpPr txBox="1"/>
          <p:nvPr/>
        </p:nvSpPr>
        <p:spPr>
          <a:xfrm>
            <a:off x="418643" y="6078952"/>
            <a:ext cx="6555580" cy="338554"/>
          </a:xfrm>
          <a:prstGeom prst="rect">
            <a:avLst/>
          </a:prstGeom>
          <a:noFill/>
        </p:spPr>
        <p:txBody>
          <a:bodyPr wrap="square">
            <a:spAutoFit/>
          </a:bodyPr>
          <a:lstStyle/>
          <a:p>
            <a:r>
              <a:rPr lang="en-US" sz="1600" dirty="0">
                <a:solidFill>
                  <a:srgbClr val="171717"/>
                </a:solidFill>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Replication policy</a:t>
            </a:r>
            <a:endParaRPr lang="en-US" sz="1600" dirty="0"/>
          </a:p>
        </p:txBody>
      </p:sp>
    </p:spTree>
    <p:extLst>
      <p:ext uri="{BB962C8B-B14F-4D97-AF65-F5344CB8AC3E}">
        <p14:creationId xmlns:p14="http://schemas.microsoft.com/office/powerpoint/2010/main" val="39504908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Snapshots and Recovery Points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84555" y="1795994"/>
            <a:ext cx="5897839" cy="3754874"/>
          </a:xfrm>
        </p:spPr>
        <p:txBody>
          <a:bodyPr/>
          <a:lstStyle/>
          <a:p>
            <a:pPr>
              <a:spcAft>
                <a:spcPts val="2400"/>
              </a:spcAft>
            </a:pPr>
            <a:r>
              <a:rPr lang="en-US" dirty="0">
                <a:latin typeface="Segoe UI Light" panose="020B0502040204020203" pitchFamily="34" charset="0"/>
                <a:cs typeface="Segoe UI Light" panose="020B0502040204020203" pitchFamily="34" charset="0"/>
              </a:rPr>
              <a:t>Recovery points are created from snapshots </a:t>
            </a:r>
          </a:p>
          <a:p>
            <a:pPr>
              <a:spcAft>
                <a:spcPts val="2400"/>
              </a:spcAft>
            </a:pPr>
            <a:r>
              <a:rPr lang="en-US" dirty="0">
                <a:latin typeface="Segoe UI Light" panose="020B0502040204020203" pitchFamily="34" charset="0"/>
                <a:cs typeface="Segoe UI Light" panose="020B0502040204020203" pitchFamily="34" charset="0"/>
              </a:rPr>
              <a:t>Site Recovery snapshots:</a:t>
            </a:r>
          </a:p>
          <a:p>
            <a:pPr>
              <a:spcAft>
                <a:spcPts val="2400"/>
              </a:spcAft>
            </a:pPr>
            <a:r>
              <a:rPr lang="en-US" b="1" dirty="0">
                <a:latin typeface="Segoe UI Light" panose="020B0502040204020203" pitchFamily="34" charset="0"/>
                <a:cs typeface="Segoe UI Light" panose="020B0502040204020203" pitchFamily="34" charset="0"/>
              </a:rPr>
              <a:t>Crash-consisten</a:t>
            </a:r>
            <a:r>
              <a:rPr lang="en-US" dirty="0">
                <a:latin typeface="Segoe UI Light" panose="020B0502040204020203" pitchFamily="34" charset="0"/>
                <a:cs typeface="Segoe UI Light" panose="020B0502040204020203" pitchFamily="34" charset="0"/>
              </a:rPr>
              <a:t>t - </a:t>
            </a:r>
            <a:r>
              <a:rPr lang="en-US" dirty="0">
                <a:solidFill>
                  <a:srgbClr val="171717"/>
                </a:solidFill>
                <a:latin typeface="Segoe UI Light" panose="020B0502040204020203" pitchFamily="34" charset="0"/>
                <a:cs typeface="Segoe UI Light" panose="020B0502040204020203" pitchFamily="34" charset="0"/>
              </a:rPr>
              <a:t>data that was on the disk when the snapshot was taken</a:t>
            </a:r>
          </a:p>
          <a:p>
            <a:pPr>
              <a:spcAft>
                <a:spcPts val="2400"/>
              </a:spcAft>
            </a:pPr>
            <a:r>
              <a:rPr lang="en-US" b="1" dirty="0">
                <a:latin typeface="Segoe UI Light" panose="020B0502040204020203" pitchFamily="34" charset="0"/>
                <a:cs typeface="Segoe UI Light" panose="020B0502040204020203" pitchFamily="34" charset="0"/>
              </a:rPr>
              <a:t>App-consistent</a:t>
            </a:r>
            <a:r>
              <a:rPr lang="en-US" dirty="0">
                <a:latin typeface="Segoe UI Light" panose="020B0502040204020203" pitchFamily="34" charset="0"/>
                <a:cs typeface="Segoe UI Light" panose="020B0502040204020203" pitchFamily="34" charset="0"/>
              </a:rPr>
              <a:t> - </a:t>
            </a:r>
            <a:r>
              <a:rPr lang="en-US" dirty="0">
                <a:solidFill>
                  <a:srgbClr val="171717"/>
                </a:solidFill>
                <a:latin typeface="Segoe UI Light" panose="020B0502040204020203" pitchFamily="34" charset="0"/>
                <a:cs typeface="Segoe UI Light" panose="020B0502040204020203" pitchFamily="34" charset="0"/>
              </a:rPr>
              <a:t>all the information in a crash-consistent snapshot, plus all the data in memory and transactions in progress</a:t>
            </a:r>
            <a:endParaRPr lang="en-US" dirty="0">
              <a:latin typeface="Segoe UI Light" panose="020B0502040204020203" pitchFamily="34" charset="0"/>
              <a:cs typeface="Segoe UI Light" panose="020B0502040204020203" pitchFamily="34" charset="0"/>
            </a:endParaRPr>
          </a:p>
        </p:txBody>
      </p:sp>
      <p:pic>
        <p:nvPicPr>
          <p:cNvPr id="6" name="Picture 5" descr="City lights focused in magnifying glass">
            <a:extLst>
              <a:ext uri="{FF2B5EF4-FFF2-40B4-BE49-F238E27FC236}">
                <a16:creationId xmlns:a16="http://schemas.microsoft.com/office/drawing/2014/main" id="{4F4AD1A5-4D3C-4FFD-9175-89142E149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416" y="1644993"/>
            <a:ext cx="5413029" cy="3607805"/>
          </a:xfrm>
          <a:prstGeom prst="rect">
            <a:avLst/>
          </a:prstGeom>
        </p:spPr>
      </p:pic>
      <p:sp>
        <p:nvSpPr>
          <p:cNvPr id="7" name="TextBox 6">
            <a:extLst>
              <a:ext uri="{FF2B5EF4-FFF2-40B4-BE49-F238E27FC236}">
                <a16:creationId xmlns:a16="http://schemas.microsoft.com/office/drawing/2014/main" id="{A10950E8-916F-4771-A695-3101A7AE6696}"/>
              </a:ext>
            </a:extLst>
          </p:cNvPr>
          <p:cNvSpPr txBox="1"/>
          <p:nvPr/>
        </p:nvSpPr>
        <p:spPr>
          <a:xfrm>
            <a:off x="-47625" y="6148187"/>
            <a:ext cx="6555580" cy="338554"/>
          </a:xfrm>
          <a:prstGeom prst="rect">
            <a:avLst/>
          </a:prstGeom>
          <a:noFill/>
        </p:spPr>
        <p:txBody>
          <a:bodyPr wrap="square">
            <a:spAutoFit/>
          </a:bodyPr>
          <a:lstStyle/>
          <a:p>
            <a:pPr lvl="1"/>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Snapshots and recovery points</a:t>
            </a:r>
            <a:endParaRPr lang="en-US" sz="1600" dirty="0"/>
          </a:p>
        </p:txBody>
      </p:sp>
    </p:spTree>
    <p:extLst>
      <p:ext uri="{BB962C8B-B14F-4D97-AF65-F5344CB8AC3E}">
        <p14:creationId xmlns:p14="http://schemas.microsoft.com/office/powerpoint/2010/main" val="4751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fade">
                                      <p:cBhvr>
                                        <p:cTn id="1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00095" y="325782"/>
            <a:ext cx="11306469" cy="403079"/>
          </a:xfrm>
        </p:spPr>
        <p:txBody>
          <a:bodyPr/>
          <a:lstStyle/>
          <a:p>
            <a:r>
              <a:rPr lang="en-US" dirty="0">
                <a:latin typeface="+mn-lt"/>
              </a:rPr>
              <a:t>Replication Process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00095" y="1053880"/>
            <a:ext cx="4442026" cy="5601533"/>
          </a:xfrm>
        </p:spPr>
        <p:txBody>
          <a:bodyPr/>
          <a:lstStyle/>
          <a:p>
            <a:r>
              <a:rPr lang="en-US" sz="2200" b="0" i="0" u="none" strike="noStrike" dirty="0">
                <a:effectLst/>
                <a:latin typeface="Segoe UI Light" panose="020B0502040204020203" pitchFamily="34" charset="0"/>
                <a:cs typeface="Segoe UI Light" panose="020B0502040204020203" pitchFamily="34" charset="0"/>
              </a:rPr>
              <a:t>When replication is enabled for an Azure VM:</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Extension installed on VM</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Extension registers the VM with Site Recovery</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Continuous replication </a:t>
            </a:r>
            <a:r>
              <a:rPr lang="en-US" sz="2200" dirty="0">
                <a:latin typeface="Segoe UI Light" panose="020B0502040204020203" pitchFamily="34" charset="0"/>
                <a:cs typeface="Segoe UI Light" panose="020B0502040204020203" pitchFamily="34" charset="0"/>
              </a:rPr>
              <a:t>begins</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Disk writes are transferred to cached storage</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Data is processed and sent to target storage account</a:t>
            </a:r>
            <a:r>
              <a:rPr lang="en-US" sz="2200" dirty="0">
                <a:latin typeface="Segoe UI Light" panose="020B0502040204020203" pitchFamily="34" charset="0"/>
                <a:cs typeface="Segoe UI Light" panose="020B0502040204020203" pitchFamily="34" charset="0"/>
              </a:rPr>
              <a:t> or replicated disk</a:t>
            </a:r>
          </a:p>
          <a:p>
            <a:pPr marL="457200" indent="-457200">
              <a:buFont typeface="+mj-lt"/>
              <a:buAutoNum type="arabicPeriod"/>
            </a:pPr>
            <a:r>
              <a:rPr lang="en-US" sz="2200" b="0" i="0" u="none" strike="noStrike" dirty="0">
                <a:effectLst/>
                <a:latin typeface="Segoe UI Light" panose="020B0502040204020203" pitchFamily="34" charset="0"/>
                <a:cs typeface="Segoe UI Light" panose="020B0502040204020203" pitchFamily="34" charset="0"/>
              </a:rPr>
              <a:t>After processing - crash-consistent recovery points are generated every five minutes</a:t>
            </a:r>
            <a:endParaRPr lang="en-US" sz="2200" dirty="0">
              <a:latin typeface="Segoe UI Light" panose="020B0502040204020203" pitchFamily="34" charset="0"/>
              <a:cs typeface="Segoe UI Light" panose="020B0502040204020203" pitchFamily="34" charset="0"/>
            </a:endParaRPr>
          </a:p>
        </p:txBody>
      </p:sp>
      <p:pic>
        <p:nvPicPr>
          <p:cNvPr id="4" name="Picture 3">
            <a:hlinkClick r:id="rId3"/>
            <a:extLst>
              <a:ext uri="{FF2B5EF4-FFF2-40B4-BE49-F238E27FC236}">
                <a16:creationId xmlns:a16="http://schemas.microsoft.com/office/drawing/2014/main" id="{4215CA8B-95D8-4EDE-84F1-1451AE055AD1}"/>
              </a:ext>
            </a:extLst>
          </p:cNvPr>
          <p:cNvPicPr>
            <a:picLocks noChangeAspect="1"/>
          </p:cNvPicPr>
          <p:nvPr/>
        </p:nvPicPr>
        <p:blipFill>
          <a:blip r:embed="rId4"/>
          <a:stretch>
            <a:fillRect/>
          </a:stretch>
        </p:blipFill>
        <p:spPr>
          <a:xfrm>
            <a:off x="4742121" y="1554008"/>
            <a:ext cx="7264628" cy="4086353"/>
          </a:xfrm>
          <a:prstGeom prst="rect">
            <a:avLst/>
          </a:prstGeom>
        </p:spPr>
      </p:pic>
    </p:spTree>
    <p:extLst>
      <p:ext uri="{BB962C8B-B14F-4D97-AF65-F5344CB8AC3E}">
        <p14:creationId xmlns:p14="http://schemas.microsoft.com/office/powerpoint/2010/main" val="759127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fad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animEffect transition="in" filter="fade">
                                      <p:cBhvr>
                                        <p:cTn id="3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5011" y="247167"/>
            <a:ext cx="11306469" cy="537616"/>
          </a:xfrm>
        </p:spPr>
        <p:txBody>
          <a:bodyPr/>
          <a:lstStyle/>
          <a:p>
            <a:r>
              <a:rPr lang="en-US" dirty="0">
                <a:latin typeface="+mn-lt"/>
              </a:rPr>
              <a:t>Connectivity Requirements</a:t>
            </a:r>
          </a:p>
        </p:txBody>
      </p:sp>
      <p:graphicFrame>
        <p:nvGraphicFramePr>
          <p:cNvPr id="3" name="Table 2">
            <a:extLst>
              <a:ext uri="{FF2B5EF4-FFF2-40B4-BE49-F238E27FC236}">
                <a16:creationId xmlns:a16="http://schemas.microsoft.com/office/drawing/2014/main" id="{666CB809-C346-4D03-931D-90461BF1055A}"/>
              </a:ext>
            </a:extLst>
          </p:cNvPr>
          <p:cNvGraphicFramePr/>
          <p:nvPr>
            <p:extLst>
              <p:ext uri="{D42A27DB-BD31-4B8C-83A1-F6EECF244321}">
                <p14:modId xmlns:p14="http://schemas.microsoft.com/office/powerpoint/2010/main" val="1496025486"/>
              </p:ext>
            </p:extLst>
          </p:nvPr>
        </p:nvGraphicFramePr>
        <p:xfrm>
          <a:off x="444316" y="1209553"/>
          <a:ext cx="10760263" cy="2392877"/>
        </p:xfrm>
        <a:graphic>
          <a:graphicData uri="http://schemas.openxmlformats.org/drawingml/2006/table">
            <a:tbl>
              <a:tblPr firstRow="1" firstCol="1" bandRow="1"/>
              <a:tblGrid>
                <a:gridCol w="3433697">
                  <a:extLst>
                    <a:ext uri="{9D8B030D-6E8A-4147-A177-3AD203B41FA5}">
                      <a16:colId xmlns:a16="http://schemas.microsoft.com/office/drawing/2014/main" val="3361780002"/>
                    </a:ext>
                  </a:extLst>
                </a:gridCol>
                <a:gridCol w="7326566">
                  <a:extLst>
                    <a:ext uri="{9D8B030D-6E8A-4147-A177-3AD203B41FA5}">
                      <a16:colId xmlns:a16="http://schemas.microsoft.com/office/drawing/2014/main" val="1847661789"/>
                    </a:ext>
                  </a:extLst>
                </a:gridCol>
              </a:tblGrid>
              <a:tr h="361212">
                <a:tc>
                  <a:txBody>
                    <a:bodyPr/>
                    <a:lstStyle/>
                    <a:p>
                      <a:pPr marL="0" marR="0" algn="l" fontAlgn="ctr">
                        <a:lnSpc>
                          <a:spcPct val="107000"/>
                        </a:lnSpc>
                        <a:spcBef>
                          <a:spcPts val="0"/>
                        </a:spcBef>
                        <a:spcAft>
                          <a:spcPts val="1200"/>
                        </a:spcAft>
                      </a:pPr>
                      <a:r>
                        <a:rPr lang="en-US" sz="1200" b="1" i="0" u="none" strike="noStrike" dirty="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URL</a:t>
                      </a:r>
                      <a:endParaRPr lang="en-US" sz="2400" b="0" i="0" u="none" strike="noStrike" dirty="0">
                        <a:effectLst/>
                        <a:latin typeface="Arial" panose="020B0604020202020204" pitchFamily="34" charset="0"/>
                      </a:endParaRPr>
                    </a:p>
                  </a:txBody>
                  <a:tcPr marL="71649" marR="71649" marT="84676" marB="8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marL="0" marR="0" algn="l" fontAlgn="ctr">
                        <a:lnSpc>
                          <a:spcPct val="107000"/>
                        </a:lnSpc>
                        <a:spcBef>
                          <a:spcPts val="0"/>
                        </a:spcBef>
                        <a:spcAft>
                          <a:spcPts val="1200"/>
                        </a:spcAft>
                      </a:pPr>
                      <a:r>
                        <a:rPr lang="en-US" sz="1200" b="1" i="0" u="none" strike="noStrike" dirty="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Details</a:t>
                      </a:r>
                      <a:endParaRPr lang="en-US" sz="2400" b="0" i="0" u="none" strike="noStrike" dirty="0">
                        <a:effectLst/>
                        <a:latin typeface="Arial" panose="020B0604020202020204" pitchFamily="34" charset="0"/>
                      </a:endParaRPr>
                    </a:p>
                  </a:txBody>
                  <a:tcPr marL="71649" marR="71649" marT="84676" marB="8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extLst>
                  <a:ext uri="{0D108BD9-81ED-4DB2-BD59-A6C34878D82A}">
                    <a16:rowId xmlns:a16="http://schemas.microsoft.com/office/drawing/2014/main" val="2626495476"/>
                  </a:ext>
                </a:extLst>
              </a:tr>
              <a:tr h="397933">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*.blob.core.windows.net</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Allows data to be written from the VM to the cache storage account in the source region.</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7676022"/>
                  </a:ext>
                </a:extLst>
              </a:tr>
              <a:tr h="322130">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login.microsoftonline</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Provides authorization and authentication to Site Recovery service URLs.</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025202"/>
                  </a:ext>
                </a:extLst>
              </a:tr>
              <a:tr h="322130">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*.hypervrecoverymanager.windowsazure.com</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Allows the VM to communicate with the Site Recovery service.</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4692313"/>
                  </a:ext>
                </a:extLst>
              </a:tr>
              <a:tr h="322130">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*.servicebus.windows.net</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Allows the VM to write Site Recovery monitoring and diagnostics data.</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4235849"/>
                  </a:ext>
                </a:extLst>
              </a:tr>
              <a:tr h="322130">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*.vault.azure.net</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Allows access to enable replication for ADE-enabled virtual machines via portal</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1104494"/>
                  </a:ext>
                </a:extLst>
              </a:tr>
              <a:tr h="322130">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*.automation.ext.azure.com</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Times New Roman" panose="02020603050405020304" pitchFamily="18" charset="0"/>
                          <a:cs typeface="Times New Roman" panose="02020603050405020304" pitchFamily="18" charset="0"/>
                        </a:rPr>
                        <a:t>Allows enabling auto-upgrade of mobility agent for a replicated item via portal</a:t>
                      </a:r>
                      <a:endParaRPr lang="en-US" sz="2400" b="0" i="0" u="none" strike="noStrike" dirty="0">
                        <a:effectLst/>
                        <a:latin typeface="Arial" panose="020B0604020202020204" pitchFamily="34" charset="0"/>
                      </a:endParaRPr>
                    </a:p>
                  </a:txBody>
                  <a:tcPr marL="84676" marR="84676" marT="65135" marB="6513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6627554"/>
                  </a:ext>
                </a:extLst>
              </a:tr>
            </a:tbl>
          </a:graphicData>
        </a:graphic>
      </p:graphicFrame>
      <p:sp>
        <p:nvSpPr>
          <p:cNvPr id="2" name="Rectangle 1">
            <a:extLst>
              <a:ext uri="{FF2B5EF4-FFF2-40B4-BE49-F238E27FC236}">
                <a16:creationId xmlns:a16="http://schemas.microsoft.com/office/drawing/2014/main" id="{B2F80FDC-8438-4AF6-9FB5-2330BE3CFB87}"/>
              </a:ext>
            </a:extLst>
          </p:cNvPr>
          <p:cNvSpPr>
            <a:spLocks noChangeArrowheads="1"/>
          </p:cNvSpPr>
          <p:nvPr/>
        </p:nvSpPr>
        <p:spPr bwMode="auto">
          <a:xfrm>
            <a:off x="1" y="28471"/>
            <a:ext cx="18110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endParaRPr lang="en-US" sz="1961" dirty="0"/>
          </a:p>
        </p:txBody>
      </p:sp>
      <p:graphicFrame>
        <p:nvGraphicFramePr>
          <p:cNvPr id="5" name="Table 4">
            <a:extLst>
              <a:ext uri="{FF2B5EF4-FFF2-40B4-BE49-F238E27FC236}">
                <a16:creationId xmlns:a16="http://schemas.microsoft.com/office/drawing/2014/main" id="{51B6F559-7B14-4DB2-870D-2E97D53653C8}"/>
              </a:ext>
            </a:extLst>
          </p:cNvPr>
          <p:cNvGraphicFramePr/>
          <p:nvPr>
            <p:extLst>
              <p:ext uri="{D42A27DB-BD31-4B8C-83A1-F6EECF244321}">
                <p14:modId xmlns:p14="http://schemas.microsoft.com/office/powerpoint/2010/main" val="388783233"/>
              </p:ext>
            </p:extLst>
          </p:nvPr>
        </p:nvGraphicFramePr>
        <p:xfrm>
          <a:off x="444316" y="3936517"/>
          <a:ext cx="10760264" cy="2696887"/>
        </p:xfrm>
        <a:graphic>
          <a:graphicData uri="http://schemas.openxmlformats.org/drawingml/2006/table">
            <a:tbl>
              <a:tblPr firstRow="1" firstCol="1" bandRow="1"/>
              <a:tblGrid>
                <a:gridCol w="3409338">
                  <a:extLst>
                    <a:ext uri="{9D8B030D-6E8A-4147-A177-3AD203B41FA5}">
                      <a16:colId xmlns:a16="http://schemas.microsoft.com/office/drawing/2014/main" val="3141834997"/>
                    </a:ext>
                  </a:extLst>
                </a:gridCol>
                <a:gridCol w="7350926">
                  <a:extLst>
                    <a:ext uri="{9D8B030D-6E8A-4147-A177-3AD203B41FA5}">
                      <a16:colId xmlns:a16="http://schemas.microsoft.com/office/drawing/2014/main" val="2293311047"/>
                    </a:ext>
                  </a:extLst>
                </a:gridCol>
              </a:tblGrid>
              <a:tr h="358459">
                <a:tc>
                  <a:txBody>
                    <a:bodyPr/>
                    <a:lstStyle/>
                    <a:p>
                      <a:pPr marL="0" marR="0" algn="l" fontAlgn="ctr">
                        <a:lnSpc>
                          <a:spcPct val="107000"/>
                        </a:lnSpc>
                        <a:spcBef>
                          <a:spcPts val="0"/>
                        </a:spcBef>
                        <a:spcAft>
                          <a:spcPts val="1200"/>
                        </a:spcAft>
                      </a:pPr>
                      <a:r>
                        <a:rPr lang="en-US" sz="1200" b="1" i="0" u="none" strike="noStrike" dirty="0">
                          <a:solidFill>
                            <a:srgbClr val="FFFFFF"/>
                          </a:solidFill>
                          <a:effectLst/>
                          <a:latin typeface="Segoe UI" panose="020B0502040204020203" pitchFamily="34" charset="0"/>
                          <a:ea typeface="Calibri" panose="020F0502020204030204" pitchFamily="34" charset="0"/>
                          <a:cs typeface="Times New Roman" panose="02020603050405020304" pitchFamily="18" charset="0"/>
                        </a:rPr>
                        <a:t>Rule</a:t>
                      </a:r>
                      <a:endParaRPr lang="en-US" sz="2400" b="0" i="0" u="none" strike="noStrike" dirty="0">
                        <a:effectLst/>
                        <a:latin typeface="Arial" panose="020B0604020202020204" pitchFamily="34" charset="0"/>
                      </a:endParaRPr>
                    </a:p>
                  </a:txBody>
                  <a:tcPr marL="70485" marR="70485" marT="83300" marB="833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marL="0" marR="0" algn="l" fontAlgn="ctr">
                        <a:lnSpc>
                          <a:spcPct val="107000"/>
                        </a:lnSpc>
                        <a:spcBef>
                          <a:spcPts val="0"/>
                        </a:spcBef>
                        <a:spcAft>
                          <a:spcPts val="1200"/>
                        </a:spcAft>
                      </a:pPr>
                      <a:r>
                        <a:rPr lang="en-US" sz="1200" b="1" i="0" u="none" strike="noStrike" dirty="0">
                          <a:solidFill>
                            <a:srgbClr val="FFFFFF"/>
                          </a:solidFill>
                          <a:effectLst/>
                          <a:latin typeface="Segoe UI" panose="020B0502040204020203" pitchFamily="34" charset="0"/>
                          <a:ea typeface="Calibri" panose="020F0502020204030204" pitchFamily="34" charset="0"/>
                          <a:cs typeface="Times New Roman" panose="02020603050405020304" pitchFamily="18" charset="0"/>
                        </a:rPr>
                        <a:t>Details</a:t>
                      </a:r>
                      <a:endParaRPr lang="en-US" sz="2400" b="0" i="0" u="none" strike="noStrike" dirty="0">
                        <a:effectLst/>
                        <a:latin typeface="Arial" panose="020B0604020202020204" pitchFamily="34" charset="0"/>
                      </a:endParaRPr>
                    </a:p>
                  </a:txBody>
                  <a:tcPr marL="70485" marR="70485" marT="83300" marB="833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extLst>
                  <a:ext uri="{0D108BD9-81ED-4DB2-BD59-A6C34878D82A}">
                    <a16:rowId xmlns:a16="http://schemas.microsoft.com/office/drawing/2014/main" val="2388195596"/>
                  </a:ext>
                </a:extLst>
              </a:tr>
              <a:tr h="32001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storage accounts in the source region</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609747"/>
                  </a:ext>
                </a:extLst>
              </a:tr>
              <a:tr h="32001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Azure Active Directory (Azure AD)</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5551085"/>
                  </a:ext>
                </a:extLst>
              </a:tr>
              <a:tr h="32001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Events Hub in the target region.</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1526192"/>
                  </a:ext>
                </a:extLst>
              </a:tr>
              <a:tr h="32001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Azure Site Recovery</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985749"/>
                  </a:ext>
                </a:extLst>
              </a:tr>
              <a:tr h="51187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Azure Key Vault (This is required only for enabling replication of ADE-enabled virtual machines via portal)</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097899"/>
                  </a:ext>
                </a:extLst>
              </a:tr>
              <a:tr h="511874">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HTTPS outbound: port 443</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1200"/>
                        </a:spcAft>
                      </a:pPr>
                      <a:r>
                        <a:rPr lang="en-US" sz="1200" b="0" i="0" u="none" strike="noStrike" dirty="0">
                          <a:effectLst/>
                          <a:latin typeface="Segoe UI" panose="020B0502040204020203" pitchFamily="34" charset="0"/>
                          <a:ea typeface="Calibri" panose="020F0502020204030204" pitchFamily="34" charset="0"/>
                          <a:cs typeface="Times New Roman" panose="02020603050405020304" pitchFamily="18" charset="0"/>
                        </a:rPr>
                        <a:t>Allow ranges that correspond to Azure Automation Controller (This is required only for enabling auto-upgrade of mobility agent for a replicated item via portal)</a:t>
                      </a:r>
                      <a:endParaRPr lang="en-US" sz="2400" b="0" i="0" u="none" strike="noStrike" dirty="0">
                        <a:effectLst/>
                        <a:latin typeface="Arial" panose="020B0604020202020204" pitchFamily="34" charset="0"/>
                      </a:endParaRPr>
                    </a:p>
                  </a:txBody>
                  <a:tcPr marL="83300" marR="83300" marT="64077" marB="6407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0812210"/>
                  </a:ext>
                </a:extLst>
              </a:tr>
            </a:tbl>
          </a:graphicData>
        </a:graphic>
      </p:graphicFrame>
      <p:sp>
        <p:nvSpPr>
          <p:cNvPr id="7" name="TextBox 6">
            <a:extLst>
              <a:ext uri="{FF2B5EF4-FFF2-40B4-BE49-F238E27FC236}">
                <a16:creationId xmlns:a16="http://schemas.microsoft.com/office/drawing/2014/main" id="{ACA42F9E-8CFE-45B9-B9BA-B50FE2379398}"/>
              </a:ext>
            </a:extLst>
          </p:cNvPr>
          <p:cNvSpPr txBox="1"/>
          <p:nvPr/>
        </p:nvSpPr>
        <p:spPr>
          <a:xfrm>
            <a:off x="352480" y="3579346"/>
            <a:ext cx="6718314" cy="362072"/>
          </a:xfrm>
          <a:prstGeom prst="rect">
            <a:avLst/>
          </a:prstGeom>
          <a:noFill/>
        </p:spPr>
        <p:txBody>
          <a:bodyPr wrap="square">
            <a:spAutoFit/>
          </a:bodyPr>
          <a:lstStyle/>
          <a:p>
            <a:r>
              <a:rPr lang="en-US" sz="1765" dirty="0">
                <a:latin typeface="Segoe UI Light" panose="020B0502040204020203" pitchFamily="34" charset="0"/>
                <a:cs typeface="Segoe UI Light" panose="020B0502040204020203" pitchFamily="34" charset="0"/>
              </a:rPr>
              <a:t>Source region rules</a:t>
            </a:r>
          </a:p>
        </p:txBody>
      </p:sp>
      <p:sp>
        <p:nvSpPr>
          <p:cNvPr id="9" name="TextBox 8">
            <a:extLst>
              <a:ext uri="{FF2B5EF4-FFF2-40B4-BE49-F238E27FC236}">
                <a16:creationId xmlns:a16="http://schemas.microsoft.com/office/drawing/2014/main" id="{D1E6EF27-8C4B-4A02-A3DE-A497FC683D07}"/>
              </a:ext>
            </a:extLst>
          </p:cNvPr>
          <p:cNvSpPr txBox="1"/>
          <p:nvPr/>
        </p:nvSpPr>
        <p:spPr>
          <a:xfrm>
            <a:off x="352480" y="762209"/>
            <a:ext cx="6718314" cy="392245"/>
          </a:xfrm>
          <a:prstGeom prst="rect">
            <a:avLst/>
          </a:prstGeom>
          <a:noFill/>
        </p:spPr>
        <p:txBody>
          <a:bodyPr wrap="square">
            <a:spAutoFit/>
          </a:bodyPr>
          <a:lstStyle/>
          <a:p>
            <a:r>
              <a:rPr lang="en-US" sz="1765" b="1" dirty="0">
                <a:latin typeface="Segoe UI Light" panose="020B0502040204020203" pitchFamily="34" charset="0"/>
                <a:cs typeface="Segoe UI Light" panose="020B0502040204020203" pitchFamily="34" charset="0"/>
              </a:rPr>
              <a:t>Outbound connectivity (</a:t>
            </a:r>
            <a:r>
              <a:rPr lang="en-US" sz="1961" b="1" dirty="0">
                <a:latin typeface="Segoe UI Light" panose="020B0502040204020203" pitchFamily="34" charset="0"/>
                <a:cs typeface="Segoe UI Light" panose="020B0502040204020203" pitchFamily="34" charset="0"/>
              </a:rPr>
              <a:t>URLs</a:t>
            </a:r>
            <a:r>
              <a:rPr lang="en-US" sz="1765" b="1" dirty="0">
                <a:latin typeface="Segoe UI Light" panose="020B0502040204020203" pitchFamily="34" charset="0"/>
                <a:cs typeface="Segoe UI Light" panose="020B0502040204020203" pitchFamily="34" charset="0"/>
              </a:rPr>
              <a:t>)</a:t>
            </a:r>
          </a:p>
        </p:txBody>
      </p:sp>
      <p:sp>
        <p:nvSpPr>
          <p:cNvPr id="10" name="TextBox 9">
            <a:extLst>
              <a:ext uri="{FF2B5EF4-FFF2-40B4-BE49-F238E27FC236}">
                <a16:creationId xmlns:a16="http://schemas.microsoft.com/office/drawing/2014/main" id="{4D79C0DB-1810-46A5-AB2E-B046013DBA5E}"/>
              </a:ext>
            </a:extLst>
          </p:cNvPr>
          <p:cNvSpPr txBox="1"/>
          <p:nvPr/>
        </p:nvSpPr>
        <p:spPr>
          <a:xfrm>
            <a:off x="7973090" y="757742"/>
            <a:ext cx="3361217" cy="338554"/>
          </a:xfrm>
          <a:prstGeom prst="rect">
            <a:avLst/>
          </a:prstGeom>
          <a:noFill/>
        </p:spPr>
        <p:txBody>
          <a:bodyPr wrap="square">
            <a:spAutoFit/>
          </a:bodyPr>
          <a:lstStyle/>
          <a:p>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3"/>
              </a:rPr>
              <a:t>Outbound connectivity (URLs)</a:t>
            </a:r>
            <a:endParaRPr lang="en-US" sz="1600" dirty="0"/>
          </a:p>
        </p:txBody>
      </p:sp>
    </p:spTree>
    <p:extLst>
      <p:ext uri="{BB962C8B-B14F-4D97-AF65-F5344CB8AC3E}">
        <p14:creationId xmlns:p14="http://schemas.microsoft.com/office/powerpoint/2010/main" val="29296033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Failover Process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41712" y="989096"/>
            <a:ext cx="10552479" cy="1328569"/>
          </a:xfrm>
        </p:spPr>
        <p:txBody>
          <a:bodyPr/>
          <a:lstStyle/>
          <a:p>
            <a:r>
              <a:rPr lang="en-US" dirty="0">
                <a:latin typeface="Segoe UI Light" panose="020B0502040204020203" pitchFamily="34" charset="0"/>
                <a:cs typeface="Segoe UI Light" panose="020B0502040204020203" pitchFamily="34" charset="0"/>
              </a:rPr>
              <a:t>When a failover is initiated, the VMs are created in the target resource group, target virtual network, target subnet, and in the target availability set. </a:t>
            </a:r>
          </a:p>
          <a:p>
            <a:r>
              <a:rPr lang="en-US" b="1" dirty="0">
                <a:latin typeface="Segoe UI Light" panose="020B0502040204020203" pitchFamily="34" charset="0"/>
                <a:cs typeface="Segoe UI Light" panose="020B0502040204020203" pitchFamily="34" charset="0"/>
              </a:rPr>
              <a:t>During a failover, you can use any recovery point</a:t>
            </a:r>
            <a:r>
              <a:rPr lang="en-US" dirty="0">
                <a:latin typeface="Segoe UI Light" panose="020B0502040204020203" pitchFamily="34" charset="0"/>
                <a:cs typeface="Segoe UI Light" panose="020B0502040204020203" pitchFamily="34" charset="0"/>
              </a:rPr>
              <a:t>.</a:t>
            </a:r>
          </a:p>
        </p:txBody>
      </p:sp>
      <p:pic>
        <p:nvPicPr>
          <p:cNvPr id="3" name="Picture 2">
            <a:extLst>
              <a:ext uri="{FF2B5EF4-FFF2-40B4-BE49-F238E27FC236}">
                <a16:creationId xmlns:a16="http://schemas.microsoft.com/office/drawing/2014/main" id="{5B14E2FD-95AA-43FC-867B-C74013F1E0FA}"/>
              </a:ext>
            </a:extLst>
          </p:cNvPr>
          <p:cNvPicPr>
            <a:picLocks noChangeAspect="1"/>
          </p:cNvPicPr>
          <p:nvPr/>
        </p:nvPicPr>
        <p:blipFill>
          <a:blip r:embed="rId3"/>
          <a:stretch>
            <a:fillRect/>
          </a:stretch>
        </p:blipFill>
        <p:spPr>
          <a:xfrm>
            <a:off x="1435395" y="2728331"/>
            <a:ext cx="8534400" cy="4038640"/>
          </a:xfrm>
          <a:prstGeom prst="rect">
            <a:avLst/>
          </a:prstGeom>
        </p:spPr>
      </p:pic>
    </p:spTree>
    <p:extLst>
      <p:ext uri="{BB962C8B-B14F-4D97-AF65-F5344CB8AC3E}">
        <p14:creationId xmlns:p14="http://schemas.microsoft.com/office/powerpoint/2010/main" val="3843678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2798891"/>
            <a:ext cx="9723652" cy="1700840"/>
          </a:xfrm>
        </p:spPr>
        <p:txBody>
          <a:bodyPr/>
          <a:lstStyle/>
          <a:p>
            <a:r>
              <a:rPr lang="en-US" sz="4000" dirty="0">
                <a:latin typeface="+mn-lt"/>
              </a:rPr>
              <a:t>Design a Solution for Data Archiving and Retention</a:t>
            </a:r>
          </a:p>
        </p:txBody>
      </p:sp>
      <p:pic>
        <p:nvPicPr>
          <p:cNvPr id="9" name="Graphic 8">
            <a:extLst>
              <a:ext uri="{FF2B5EF4-FFF2-40B4-BE49-F238E27FC236}">
                <a16:creationId xmlns:a16="http://schemas.microsoft.com/office/drawing/2014/main" id="{3A05A65B-9E79-4174-995B-871D34524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19199" y="4999405"/>
            <a:ext cx="1528825" cy="1528825"/>
          </a:xfrm>
          <a:prstGeom prst="rect">
            <a:avLst/>
          </a:prstGeom>
        </p:spPr>
      </p:pic>
    </p:spTree>
    <p:extLst>
      <p:ext uri="{BB962C8B-B14F-4D97-AF65-F5344CB8AC3E}">
        <p14:creationId xmlns:p14="http://schemas.microsoft.com/office/powerpoint/2010/main" val="7342382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60757" y="3128032"/>
            <a:ext cx="9723652" cy="3557686"/>
          </a:xfrm>
        </p:spPr>
        <p:txBody>
          <a:bodyPr/>
          <a:lstStyle/>
          <a:p>
            <a:r>
              <a:rPr lang="en-US" sz="4000" dirty="0">
                <a:latin typeface="+mn-lt"/>
              </a:rPr>
              <a:t>Architectural Best Practices for Reliability</a:t>
            </a:r>
          </a:p>
        </p:txBody>
      </p:sp>
      <p:pic>
        <p:nvPicPr>
          <p:cNvPr id="10" name="Graphic 9">
            <a:extLst>
              <a:ext uri="{FF2B5EF4-FFF2-40B4-BE49-F238E27FC236}">
                <a16:creationId xmlns:a16="http://schemas.microsoft.com/office/drawing/2014/main" id="{C08042C5-CAE1-4C25-B221-EA9EBF700A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19199" y="4999405"/>
            <a:ext cx="1528825" cy="1528825"/>
          </a:xfrm>
          <a:prstGeom prst="rect">
            <a:avLst/>
          </a:prstGeom>
        </p:spPr>
      </p:pic>
    </p:spTree>
    <p:extLst>
      <p:ext uri="{BB962C8B-B14F-4D97-AF65-F5344CB8AC3E}">
        <p14:creationId xmlns:p14="http://schemas.microsoft.com/office/powerpoint/2010/main" val="6800828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439727"/>
            <a:ext cx="11306469" cy="526259"/>
          </a:xfrm>
        </p:spPr>
        <p:txBody>
          <a:bodyPr/>
          <a:lstStyle/>
          <a:p>
            <a:r>
              <a:rPr lang="en-US" dirty="0">
                <a:latin typeface="+mn-lt"/>
              </a:rPr>
              <a:t>Archive On-Premises Data to Cloud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95928" y="2213367"/>
            <a:ext cx="2597285" cy="3290773"/>
          </a:xfrm>
        </p:spPr>
        <p:txBody>
          <a:bodyPr/>
          <a:lstStyle/>
          <a:p>
            <a:pPr>
              <a:spcAft>
                <a:spcPts val="1176"/>
              </a:spcAft>
            </a:pPr>
            <a:r>
              <a:rPr lang="en-US" sz="2353" b="1" dirty="0">
                <a:latin typeface="Segoe UI Light" panose="020B0502040204020203" pitchFamily="34" charset="0"/>
                <a:cs typeface="Segoe UI Light" panose="020B0502040204020203" pitchFamily="34" charset="0"/>
              </a:rPr>
              <a:t>Azure StorSimple</a:t>
            </a:r>
            <a:r>
              <a:rPr lang="en-US" sz="2353" dirty="0">
                <a:latin typeface="Segoe UI Light" panose="020B0502040204020203" pitchFamily="34" charset="0"/>
                <a:cs typeface="Segoe UI Light" panose="020B0502040204020203" pitchFamily="34" charset="0"/>
              </a:rPr>
              <a:t> </a:t>
            </a:r>
          </a:p>
          <a:p>
            <a:pPr>
              <a:spcAft>
                <a:spcPts val="1176"/>
              </a:spcAft>
            </a:pPr>
            <a:endParaRPr lang="en-US" sz="2353" dirty="0">
              <a:latin typeface="Segoe UI Light" panose="020B0502040204020203" pitchFamily="34" charset="0"/>
              <a:cs typeface="Segoe UI Light" panose="020B0502040204020203" pitchFamily="34" charset="0"/>
            </a:endParaRPr>
          </a:p>
          <a:p>
            <a:pPr>
              <a:spcAft>
                <a:spcPts val="1176"/>
              </a:spcAft>
            </a:pPr>
            <a:endParaRPr lang="en-US" sz="2353" dirty="0">
              <a:latin typeface="Segoe UI Light" panose="020B0502040204020203" pitchFamily="34" charset="0"/>
              <a:cs typeface="Segoe UI Light" panose="020B0502040204020203" pitchFamily="34" charset="0"/>
            </a:endParaRPr>
          </a:p>
          <a:p>
            <a:pPr>
              <a:spcAft>
                <a:spcPts val="1176"/>
              </a:spcAft>
            </a:pPr>
            <a:endParaRPr lang="en-US" sz="2353" dirty="0">
              <a:latin typeface="Segoe UI Light" panose="020B0502040204020203" pitchFamily="34" charset="0"/>
              <a:cs typeface="Segoe UI Light" panose="020B0502040204020203" pitchFamily="34" charset="0"/>
            </a:endParaRPr>
          </a:p>
          <a:p>
            <a:pPr>
              <a:spcAft>
                <a:spcPts val="1176"/>
              </a:spcAft>
            </a:pPr>
            <a:endParaRPr lang="en-US" sz="2353" dirty="0">
              <a:latin typeface="Segoe UI Light" panose="020B0502040204020203" pitchFamily="34" charset="0"/>
              <a:cs typeface="Segoe UI Light" panose="020B0502040204020203" pitchFamily="34" charset="0"/>
            </a:endParaRPr>
          </a:p>
          <a:p>
            <a:pPr>
              <a:spcAft>
                <a:spcPts val="1176"/>
              </a:spcAft>
            </a:pPr>
            <a:r>
              <a:rPr lang="en-US" sz="2353" b="1" dirty="0">
                <a:latin typeface="Segoe UI Light" panose="020B0502040204020203" pitchFamily="34" charset="0"/>
                <a:cs typeface="Segoe UI Light" panose="020B0502040204020203" pitchFamily="34" charset="0"/>
              </a:rPr>
              <a:t>Azure Blob Storage</a:t>
            </a:r>
          </a:p>
        </p:txBody>
      </p:sp>
      <p:sp>
        <p:nvSpPr>
          <p:cNvPr id="8" name="TextBox 7">
            <a:extLst>
              <a:ext uri="{FF2B5EF4-FFF2-40B4-BE49-F238E27FC236}">
                <a16:creationId xmlns:a16="http://schemas.microsoft.com/office/drawing/2014/main" id="{290CDF9D-66EC-4F92-8A2A-6B0FE421F56D}"/>
              </a:ext>
            </a:extLst>
          </p:cNvPr>
          <p:cNvSpPr txBox="1"/>
          <p:nvPr/>
        </p:nvSpPr>
        <p:spPr>
          <a:xfrm>
            <a:off x="398406" y="1096710"/>
            <a:ext cx="8264581" cy="400110"/>
          </a:xfrm>
          <a:prstGeom prst="rect">
            <a:avLst/>
          </a:prstGeom>
          <a:noFill/>
        </p:spPr>
        <p:txBody>
          <a:bodyPr wrap="square">
            <a:spAutoFit/>
          </a:bodyPr>
          <a:lstStyle/>
          <a:p>
            <a:r>
              <a:rPr lang="en-US" sz="2000" dirty="0">
                <a:cs typeface="Segoe UI Light" panose="020B0502040204020203" pitchFamily="34" charset="0"/>
              </a:rPr>
              <a:t>Archive on-premises data to Azure </a:t>
            </a:r>
            <a:r>
              <a:rPr lang="en-US" sz="2000" b="1" dirty="0">
                <a:cs typeface="Segoe UI Light" panose="020B0502040204020203" pitchFamily="34" charset="0"/>
              </a:rPr>
              <a:t>Blob storage</a:t>
            </a:r>
            <a:endParaRPr lang="en-US" sz="2000" dirty="0">
              <a:cs typeface="Segoe UI Light" panose="020B0502040204020203" pitchFamily="34" charset="0"/>
            </a:endParaRPr>
          </a:p>
        </p:txBody>
      </p:sp>
      <p:pic>
        <p:nvPicPr>
          <p:cNvPr id="3" name="Picture 2">
            <a:extLst>
              <a:ext uri="{FF2B5EF4-FFF2-40B4-BE49-F238E27FC236}">
                <a16:creationId xmlns:a16="http://schemas.microsoft.com/office/drawing/2014/main" id="{C5B43C32-47F8-4D49-931C-2246E044ABEB}"/>
              </a:ext>
            </a:extLst>
          </p:cNvPr>
          <p:cNvPicPr>
            <a:picLocks noChangeAspect="1"/>
          </p:cNvPicPr>
          <p:nvPr/>
        </p:nvPicPr>
        <p:blipFill>
          <a:blip r:embed="rId3"/>
          <a:stretch>
            <a:fillRect/>
          </a:stretch>
        </p:blipFill>
        <p:spPr>
          <a:xfrm>
            <a:off x="3283695" y="1627544"/>
            <a:ext cx="7527976" cy="4891087"/>
          </a:xfrm>
          <a:prstGeom prst="rect">
            <a:avLst/>
          </a:prstGeom>
        </p:spPr>
      </p:pic>
    </p:spTree>
    <p:extLst>
      <p:ext uri="{BB962C8B-B14F-4D97-AF65-F5344CB8AC3E}">
        <p14:creationId xmlns:p14="http://schemas.microsoft.com/office/powerpoint/2010/main" val="41391788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413914"/>
            <a:ext cx="11341268" cy="680196"/>
          </a:xfrm>
        </p:spPr>
        <p:txBody>
          <a:bodyPr/>
          <a:lstStyle/>
          <a:p>
            <a:r>
              <a:rPr lang="en-US" dirty="0">
                <a:latin typeface="+mn-lt"/>
              </a:rPr>
              <a:t>Backup On-Premises Applications and Data to the Cloud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5378" y="2679412"/>
            <a:ext cx="3254496" cy="2749663"/>
          </a:xfrm>
        </p:spPr>
        <p:txBody>
          <a:bodyPr/>
          <a:lstStyle/>
          <a:p>
            <a:pPr>
              <a:spcAft>
                <a:spcPts val="3000"/>
              </a:spcAft>
            </a:pPr>
            <a:r>
              <a:rPr lang="en-US" b="1" dirty="0">
                <a:latin typeface="Segoe UI Light" panose="020B0502040204020203" pitchFamily="34" charset="0"/>
                <a:cs typeface="Segoe UI Light" panose="020B0502040204020203" pitchFamily="34" charset="0"/>
              </a:rPr>
              <a:t>Azure Backup Server</a:t>
            </a:r>
            <a:r>
              <a:rPr lang="en-US" dirty="0">
                <a:latin typeface="Segoe UI Light" panose="020B0502040204020203" pitchFamily="34" charset="0"/>
                <a:cs typeface="Segoe UI Light" panose="020B0502040204020203" pitchFamily="34" charset="0"/>
              </a:rPr>
              <a:t> </a:t>
            </a:r>
          </a:p>
          <a:p>
            <a:pPr>
              <a:spcAft>
                <a:spcPts val="3000"/>
              </a:spcAft>
            </a:pPr>
            <a:r>
              <a:rPr lang="en-US" b="1" dirty="0">
                <a:latin typeface="Segoe UI Light" panose="020B0502040204020203" pitchFamily="34" charset="0"/>
                <a:cs typeface="Segoe UI Light" panose="020B0502040204020203" pitchFamily="34" charset="0"/>
              </a:rPr>
              <a:t>Azure Backup service</a:t>
            </a:r>
            <a:r>
              <a:rPr lang="en-US" dirty="0">
                <a:latin typeface="Segoe UI Light" panose="020B0502040204020203" pitchFamily="34" charset="0"/>
                <a:cs typeface="Segoe UI Light" panose="020B0502040204020203" pitchFamily="34" charset="0"/>
              </a:rPr>
              <a:t> </a:t>
            </a:r>
          </a:p>
          <a:p>
            <a:pPr>
              <a:spcAft>
                <a:spcPts val="3000"/>
              </a:spcAft>
            </a:pPr>
            <a:r>
              <a:rPr lang="en-US" b="1" dirty="0">
                <a:latin typeface="Segoe UI Light" panose="020B0502040204020203" pitchFamily="34" charset="0"/>
                <a:cs typeface="Segoe UI Light" panose="020B0502040204020203" pitchFamily="34" charset="0"/>
              </a:rPr>
              <a:t>Blob Storage</a:t>
            </a:r>
            <a:endParaRPr lang="en-US" dirty="0">
              <a:latin typeface="Segoe UI Light" panose="020B0502040204020203" pitchFamily="34" charset="0"/>
              <a:cs typeface="Segoe UI Light" panose="020B0502040204020203" pitchFamily="34" charset="0"/>
            </a:endParaRPr>
          </a:p>
          <a:p>
            <a:pPr>
              <a:spcAft>
                <a:spcPts val="1176"/>
              </a:spcAft>
            </a:pPr>
            <a:endParaRPr lang="en-US" sz="1568" dirty="0">
              <a:latin typeface="Segoe UI Light" panose="020B0502040204020203" pitchFamily="34" charset="0"/>
              <a:cs typeface="Segoe UI Light" panose="020B0502040204020203" pitchFamily="34" charset="0"/>
            </a:endParaRPr>
          </a:p>
        </p:txBody>
      </p:sp>
      <p:pic>
        <p:nvPicPr>
          <p:cNvPr id="3" name="Picture 2">
            <a:hlinkClick r:id="rId3"/>
            <a:extLst>
              <a:ext uri="{FF2B5EF4-FFF2-40B4-BE49-F238E27FC236}">
                <a16:creationId xmlns:a16="http://schemas.microsoft.com/office/drawing/2014/main" id="{362A20AC-94C5-4ED3-9691-2FC9F0276490}"/>
              </a:ext>
            </a:extLst>
          </p:cNvPr>
          <p:cNvPicPr>
            <a:picLocks noChangeAspect="1"/>
          </p:cNvPicPr>
          <p:nvPr/>
        </p:nvPicPr>
        <p:blipFill>
          <a:blip r:embed="rId4"/>
          <a:stretch>
            <a:fillRect/>
          </a:stretch>
        </p:blipFill>
        <p:spPr>
          <a:xfrm>
            <a:off x="4392394" y="1809207"/>
            <a:ext cx="6240163" cy="4936643"/>
          </a:xfrm>
          <a:prstGeom prst="rect">
            <a:avLst/>
          </a:prstGeom>
        </p:spPr>
      </p:pic>
      <p:sp>
        <p:nvSpPr>
          <p:cNvPr id="7" name="TextBox 6">
            <a:extLst>
              <a:ext uri="{FF2B5EF4-FFF2-40B4-BE49-F238E27FC236}">
                <a16:creationId xmlns:a16="http://schemas.microsoft.com/office/drawing/2014/main" id="{4E68AEEF-54CF-4427-BABF-470884A45DCE}"/>
              </a:ext>
            </a:extLst>
          </p:cNvPr>
          <p:cNvSpPr txBox="1"/>
          <p:nvPr/>
        </p:nvSpPr>
        <p:spPr>
          <a:xfrm>
            <a:off x="365888" y="1118205"/>
            <a:ext cx="9681750" cy="392245"/>
          </a:xfrm>
          <a:prstGeom prst="rect">
            <a:avLst/>
          </a:prstGeom>
          <a:noFill/>
        </p:spPr>
        <p:txBody>
          <a:bodyPr wrap="square">
            <a:spAutoFit/>
          </a:bodyPr>
          <a:lstStyle/>
          <a:p>
            <a:r>
              <a:rPr lang="en-US" sz="1961" dirty="0">
                <a:latin typeface="Segoe UI Light" panose="020B0502040204020203" pitchFamily="34" charset="0"/>
                <a:cs typeface="Segoe UI Light" panose="020B0502040204020203" pitchFamily="34" charset="0"/>
              </a:rPr>
              <a:t>Backup data and applications from an on-premises system to Azure using Azure Backup</a:t>
            </a:r>
          </a:p>
        </p:txBody>
      </p:sp>
    </p:spTree>
    <p:extLst>
      <p:ext uri="{BB962C8B-B14F-4D97-AF65-F5344CB8AC3E}">
        <p14:creationId xmlns:p14="http://schemas.microsoft.com/office/powerpoint/2010/main" val="13447528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rPr>
              <a:t>Backup Cloud Applications and Data to Cloud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120690"/>
            <a:ext cx="10219172" cy="1036181"/>
          </a:xfrm>
        </p:spPr>
        <p:txBody>
          <a:bodyPr/>
          <a:lstStyle/>
          <a:p>
            <a:pPr marL="342900" indent="-342900">
              <a:spcAft>
                <a:spcPts val="1176"/>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Backup</a:t>
            </a:r>
            <a:r>
              <a:rPr lang="en-US" i="0" u="none" strike="noStrike" dirty="0">
                <a:effectLst/>
                <a:latin typeface="Segoe UI Light" panose="020B0502040204020203" pitchFamily="34" charset="0"/>
                <a:cs typeface="Segoe UI Light" panose="020B0502040204020203" pitchFamily="34" charset="0"/>
              </a:rPr>
              <a:t> </a:t>
            </a:r>
          </a:p>
          <a:p>
            <a:pPr marL="342900" indent="-342900">
              <a:spcAft>
                <a:spcPts val="1176"/>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Blob Storage</a:t>
            </a:r>
            <a:endParaRPr lang="en-US" sz="2353" dirty="0">
              <a:latin typeface="Segoe UI Light" panose="020B0502040204020203" pitchFamily="34" charset="0"/>
              <a:cs typeface="Segoe UI Light" panose="020B0502040204020203" pitchFamily="34" charset="0"/>
            </a:endParaRPr>
          </a:p>
        </p:txBody>
      </p:sp>
      <p:pic>
        <p:nvPicPr>
          <p:cNvPr id="3" name="Picture 2">
            <a:hlinkClick r:id="rId3"/>
            <a:extLst>
              <a:ext uri="{FF2B5EF4-FFF2-40B4-BE49-F238E27FC236}">
                <a16:creationId xmlns:a16="http://schemas.microsoft.com/office/drawing/2014/main" id="{AA37788D-F77B-4204-872E-CBA2B69B1035}"/>
              </a:ext>
            </a:extLst>
          </p:cNvPr>
          <p:cNvPicPr>
            <a:picLocks noChangeAspect="1"/>
          </p:cNvPicPr>
          <p:nvPr/>
        </p:nvPicPr>
        <p:blipFill>
          <a:blip r:embed="rId4"/>
          <a:stretch>
            <a:fillRect/>
          </a:stretch>
        </p:blipFill>
        <p:spPr>
          <a:xfrm>
            <a:off x="504190" y="2284254"/>
            <a:ext cx="11103137" cy="3620182"/>
          </a:xfrm>
          <a:prstGeom prst="rect">
            <a:avLst/>
          </a:prstGeom>
        </p:spPr>
      </p:pic>
    </p:spTree>
    <p:extLst>
      <p:ext uri="{BB962C8B-B14F-4D97-AF65-F5344CB8AC3E}">
        <p14:creationId xmlns:p14="http://schemas.microsoft.com/office/powerpoint/2010/main" val="28954779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568220"/>
            <a:ext cx="11306469" cy="403079"/>
          </a:xfrm>
        </p:spPr>
        <p:txBody>
          <a:bodyPr/>
          <a:lstStyle/>
          <a:p>
            <a:r>
              <a:rPr lang="en-US" dirty="0">
                <a:latin typeface="+mn-lt"/>
              </a:rPr>
              <a:t>Architectural Best Practices for Reliability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5220" y="1437775"/>
            <a:ext cx="6103642" cy="3718967"/>
          </a:xfrm>
        </p:spPr>
        <p:txBody>
          <a:bodyPr/>
          <a:lstStyle/>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Define Requirements</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Use Architectural Best Practices</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Test with Simulations and Forced Failovers</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Deploy the Application Consistently</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Monitor Application Health</a:t>
            </a:r>
            <a:endParaRPr lang="en-US" dirty="0">
              <a:latin typeface="Segoe UI Light" panose="020B0502040204020203" pitchFamily="34" charset="0"/>
              <a:cs typeface="Segoe UI Light" panose="020B0502040204020203" pitchFamily="34" charset="0"/>
            </a:endParaRPr>
          </a:p>
          <a:p>
            <a:pPr marL="448193" indent="-448193">
              <a:spcAft>
                <a:spcPts val="1800"/>
              </a:spcAft>
              <a:buFont typeface="+mj-lt"/>
              <a:buAutoNum type="arabicPeriod"/>
            </a:pPr>
            <a:r>
              <a:rPr lang="en-US" b="1" dirty="0">
                <a:latin typeface="Segoe UI Light" panose="020B0502040204020203" pitchFamily="34" charset="0"/>
                <a:cs typeface="Segoe UI Light" panose="020B0502040204020203" pitchFamily="34" charset="0"/>
              </a:rPr>
              <a:t>Respond to Failures and Disasters</a:t>
            </a:r>
            <a:endParaRPr lang="en-US" dirty="0">
              <a:latin typeface="Segoe UI Light" panose="020B0502040204020203" pitchFamily="34" charset="0"/>
              <a:cs typeface="Segoe UI Light" panose="020B0502040204020203" pitchFamily="34" charset="0"/>
            </a:endParaRPr>
          </a:p>
        </p:txBody>
      </p:sp>
      <p:pic>
        <p:nvPicPr>
          <p:cNvPr id="4" name="Picture 3" descr="Stopwatch">
            <a:extLst>
              <a:ext uri="{FF2B5EF4-FFF2-40B4-BE49-F238E27FC236}">
                <a16:creationId xmlns:a16="http://schemas.microsoft.com/office/drawing/2014/main" id="{7FB3CCD9-346C-43DE-A21B-ABC1D9939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633" y="2170425"/>
            <a:ext cx="4285222" cy="2517150"/>
          </a:xfrm>
          <a:prstGeom prst="rect">
            <a:avLst/>
          </a:prstGeom>
        </p:spPr>
      </p:pic>
      <p:sp>
        <p:nvSpPr>
          <p:cNvPr id="2" name="TextBox 1">
            <a:extLst>
              <a:ext uri="{FF2B5EF4-FFF2-40B4-BE49-F238E27FC236}">
                <a16:creationId xmlns:a16="http://schemas.microsoft.com/office/drawing/2014/main" id="{8FA00523-C5F5-44E6-9604-B92D37D75DF3}"/>
              </a:ext>
            </a:extLst>
          </p:cNvPr>
          <p:cNvSpPr txBox="1"/>
          <p:nvPr/>
        </p:nvSpPr>
        <p:spPr>
          <a:xfrm>
            <a:off x="363833" y="5766782"/>
            <a:ext cx="4670084" cy="80095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See: </a:t>
            </a:r>
            <a:r>
              <a:rPr lang="en-US" sz="1568" dirty="0">
                <a:hlinkClick r:id="rId4"/>
              </a:rPr>
              <a:t>Azure Well-Architected Framework</a:t>
            </a:r>
            <a:endParaRPr lang="en-US" sz="1568" dirty="0"/>
          </a:p>
          <a:p>
            <a:pPr>
              <a:lnSpc>
                <a:spcPct val="90000"/>
              </a:lnSpc>
              <a:spcAft>
                <a:spcPts val="588"/>
              </a:spcAft>
            </a:pPr>
            <a:r>
              <a:rPr lang="en-US" sz="1568" dirty="0">
                <a:gradFill>
                  <a:gsLst>
                    <a:gs pos="2917">
                      <a:schemeClr val="tx1"/>
                    </a:gs>
                    <a:gs pos="30000">
                      <a:schemeClr val="tx1"/>
                    </a:gs>
                  </a:gsLst>
                  <a:lin ang="5400000" scaled="0"/>
                </a:gradFill>
              </a:rPr>
              <a:t>See: </a:t>
            </a:r>
            <a:r>
              <a:rPr lang="en-US" sz="1568" dirty="0">
                <a:gradFill>
                  <a:gsLst>
                    <a:gs pos="2917">
                      <a:schemeClr val="tx1"/>
                    </a:gs>
                    <a:gs pos="30000">
                      <a:schemeClr val="tx1"/>
                    </a:gs>
                  </a:gsLst>
                  <a:lin ang="5400000" scaled="0"/>
                </a:gradFill>
                <a:hlinkClick r:id="rId4"/>
              </a:rPr>
              <a:t>Overview of the reliability pillar</a:t>
            </a:r>
            <a:r>
              <a:rPr lang="en-US" sz="1176"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90272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Define Requirements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8898" y="1475522"/>
            <a:ext cx="9979559" cy="3718967"/>
          </a:xfrm>
        </p:spPr>
        <p:txBody>
          <a:bodyPr/>
          <a:lstStyle/>
          <a:p>
            <a:pPr>
              <a:spcAft>
                <a:spcPts val="1800"/>
              </a:spcAft>
            </a:pPr>
            <a:r>
              <a:rPr lang="en-US" b="1" dirty="0">
                <a:latin typeface="Segoe UI Light" panose="020B0502040204020203" pitchFamily="34" charset="0"/>
                <a:cs typeface="Segoe UI Light" panose="020B0502040204020203" pitchFamily="34" charset="0"/>
              </a:rPr>
              <a:t>Identify workloads and usage</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Plan for usage patterns</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Establish availability metrics </a:t>
            </a:r>
            <a:r>
              <a:rPr lang="en-US" dirty="0">
                <a:latin typeface="Segoe UI Light" panose="020B0502040204020203" pitchFamily="34" charset="0"/>
                <a:cs typeface="Segoe UI Light" panose="020B0502040204020203" pitchFamily="34" charset="0"/>
              </a:rPr>
              <a:t>(MTTR/MTBF)</a:t>
            </a:r>
          </a:p>
          <a:p>
            <a:pPr>
              <a:spcAft>
                <a:spcPts val="1800"/>
              </a:spcAft>
            </a:pPr>
            <a:r>
              <a:rPr lang="en-US" b="1" dirty="0">
                <a:latin typeface="Segoe UI Light" panose="020B0502040204020203" pitchFamily="34" charset="0"/>
                <a:cs typeface="Segoe UI Light" panose="020B0502040204020203" pitchFamily="34" charset="0"/>
              </a:rPr>
              <a:t>Establish recovery metrics</a:t>
            </a:r>
            <a:r>
              <a:rPr lang="en-US" dirty="0">
                <a:latin typeface="Segoe UI Light" panose="020B0502040204020203" pitchFamily="34" charset="0"/>
                <a:cs typeface="Segoe UI Light" panose="020B0502040204020203" pitchFamily="34" charset="0"/>
              </a:rPr>
              <a:t> (RTO/RPO)</a:t>
            </a:r>
          </a:p>
          <a:p>
            <a:pPr>
              <a:spcAft>
                <a:spcPts val="1800"/>
              </a:spcAft>
            </a:pPr>
            <a:r>
              <a:rPr lang="en-US" b="1" dirty="0">
                <a:latin typeface="Segoe UI Light" panose="020B0502040204020203" pitchFamily="34" charset="0"/>
                <a:cs typeface="Segoe UI Light" panose="020B0502040204020203" pitchFamily="34" charset="0"/>
              </a:rPr>
              <a:t>Determine workload availability targets</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Understand service-level agreements</a:t>
            </a:r>
            <a:endParaRPr lang="en-US" dirty="0">
              <a:latin typeface="Segoe UI Light" panose="020B0502040204020203" pitchFamily="34" charset="0"/>
              <a:cs typeface="Segoe UI Light" panose="020B0502040204020203" pitchFamily="34" charset="0"/>
            </a:endParaRPr>
          </a:p>
        </p:txBody>
      </p:sp>
      <p:pic>
        <p:nvPicPr>
          <p:cNvPr id="4" name="Picture 3" descr="Wall of advesive notes with one standing out">
            <a:extLst>
              <a:ext uri="{FF2B5EF4-FFF2-40B4-BE49-F238E27FC236}">
                <a16:creationId xmlns:a16="http://schemas.microsoft.com/office/drawing/2014/main" id="{D241BA1A-BEED-4F6D-877B-0D618EB51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458" y="2119441"/>
            <a:ext cx="3929639" cy="2619119"/>
          </a:xfrm>
          <a:prstGeom prst="rect">
            <a:avLst/>
          </a:prstGeom>
        </p:spPr>
      </p:pic>
      <p:sp>
        <p:nvSpPr>
          <p:cNvPr id="7" name="TextBox 6">
            <a:extLst>
              <a:ext uri="{FF2B5EF4-FFF2-40B4-BE49-F238E27FC236}">
                <a16:creationId xmlns:a16="http://schemas.microsoft.com/office/drawing/2014/main" id="{4CB1E324-06E2-4E3E-B311-CB3C3F2F52B7}"/>
              </a:ext>
            </a:extLst>
          </p:cNvPr>
          <p:cNvSpPr txBox="1"/>
          <p:nvPr/>
        </p:nvSpPr>
        <p:spPr>
          <a:xfrm>
            <a:off x="429536" y="5727557"/>
            <a:ext cx="6555580" cy="369332"/>
          </a:xfrm>
          <a:prstGeom prst="rect">
            <a:avLst/>
          </a:prstGeom>
          <a:noFill/>
        </p:spPr>
        <p:txBody>
          <a:bodyPr wrap="square">
            <a:spAutoFit/>
          </a:bodyPr>
          <a:lstStyle/>
          <a:p>
            <a:r>
              <a:rPr lang="en-US" i="0" u="none" strike="noStrike" dirty="0">
                <a:solidFill>
                  <a:srgbClr val="171717"/>
                </a:solidFill>
                <a:effectLst/>
                <a:latin typeface="Segoe UI" panose="020B0502040204020203" pitchFamily="34" charset="0"/>
                <a:cs typeface="Segoe UI" panose="020B0502040204020203" pitchFamily="34" charset="0"/>
              </a:rPr>
              <a:t>See</a:t>
            </a:r>
            <a:r>
              <a:rPr lang="en-US" i="0" u="none" strike="noStrike" dirty="0">
                <a:solidFill>
                  <a:srgbClr val="171717"/>
                </a:solidFill>
                <a:effectLst/>
                <a:latin typeface="Segoe UI" panose="020B0502040204020203" pitchFamily="34" charset="0"/>
              </a:rPr>
              <a:t>: </a:t>
            </a:r>
            <a:r>
              <a:rPr lang="en-US" i="0" u="none" strike="noStrike" dirty="0">
                <a:solidFill>
                  <a:srgbClr val="171717"/>
                </a:solidFill>
                <a:effectLst/>
                <a:latin typeface="Segoe UI" panose="020B0502040204020203" pitchFamily="34" charset="0"/>
                <a:hlinkClick r:id="rId4"/>
              </a:rPr>
              <a:t>Define requirements</a:t>
            </a:r>
            <a:endParaRPr lang="en-US" dirty="0"/>
          </a:p>
        </p:txBody>
      </p:sp>
    </p:spTree>
    <p:extLst>
      <p:ext uri="{BB962C8B-B14F-4D97-AF65-F5344CB8AC3E}">
        <p14:creationId xmlns:p14="http://schemas.microsoft.com/office/powerpoint/2010/main" val="2614688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464927"/>
            <a:ext cx="11306469" cy="403079"/>
          </a:xfrm>
        </p:spPr>
        <p:txBody>
          <a:bodyPr/>
          <a:lstStyle/>
          <a:p>
            <a:r>
              <a:rPr lang="en-US" dirty="0">
                <a:latin typeface="Segoe UI" panose="020B0502040204020203" pitchFamily="34" charset="0"/>
              </a:rPr>
              <a:t>Use Architectural Best Practices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9796" y="1352993"/>
            <a:ext cx="6368668" cy="4370427"/>
          </a:xfrm>
        </p:spPr>
        <p:txBody>
          <a:bodyPr/>
          <a:lstStyle/>
          <a:p>
            <a:pPr>
              <a:spcAft>
                <a:spcPts val="1800"/>
              </a:spcAft>
            </a:pPr>
            <a:r>
              <a:rPr lang="en-US" b="1" dirty="0">
                <a:latin typeface="Segoe UI Light" panose="020B0502040204020203" pitchFamily="34" charset="0"/>
                <a:cs typeface="Segoe UI Light" panose="020B0502040204020203" pitchFamily="34" charset="0"/>
              </a:rPr>
              <a:t>Perform a failure mode analysis (FMA)</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Create a redundancy plan</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Design for scalability</a:t>
            </a:r>
          </a:p>
          <a:p>
            <a:pPr>
              <a:spcAft>
                <a:spcPts val="1800"/>
              </a:spcAft>
            </a:pPr>
            <a:r>
              <a:rPr lang="en-US" b="1" dirty="0">
                <a:latin typeface="Segoe UI Light" panose="020B0502040204020203" pitchFamily="34" charset="0"/>
                <a:cs typeface="Segoe UI Light" panose="020B0502040204020203" pitchFamily="34" charset="0"/>
              </a:rPr>
              <a:t>Plan for subscription and service requirements</a:t>
            </a:r>
          </a:p>
          <a:p>
            <a:pPr>
              <a:spcAft>
                <a:spcPts val="1800"/>
              </a:spcAft>
            </a:pPr>
            <a:r>
              <a:rPr lang="en-US" b="1" dirty="0">
                <a:latin typeface="Segoe UI Light" panose="020B0502040204020203" pitchFamily="34" charset="0"/>
                <a:cs typeface="Segoe UI Light" panose="020B0502040204020203" pitchFamily="34" charset="0"/>
              </a:rPr>
              <a:t>Use load-balancing to distribute requests</a:t>
            </a:r>
          </a:p>
          <a:p>
            <a:pPr>
              <a:spcAft>
                <a:spcPts val="1800"/>
              </a:spcAft>
            </a:pPr>
            <a:r>
              <a:rPr lang="en-US" b="1" dirty="0">
                <a:latin typeface="Segoe UI Light" panose="020B0502040204020203" pitchFamily="34" charset="0"/>
                <a:cs typeface="Segoe UI Light" panose="020B0502040204020203" pitchFamily="34" charset="0"/>
              </a:rPr>
              <a:t>Build availability requirements into your design</a:t>
            </a:r>
          </a:p>
          <a:p>
            <a:pPr>
              <a:spcAft>
                <a:spcPts val="1800"/>
              </a:spcAft>
            </a:pPr>
            <a:r>
              <a:rPr lang="en-US" b="1" dirty="0">
                <a:latin typeface="Segoe UI Light" panose="020B0502040204020203" pitchFamily="34" charset="0"/>
                <a:cs typeface="Segoe UI Light" panose="020B0502040204020203" pitchFamily="34" charset="0"/>
              </a:rPr>
              <a:t>Manage your data</a:t>
            </a:r>
          </a:p>
        </p:txBody>
      </p:sp>
      <p:pic>
        <p:nvPicPr>
          <p:cNvPr id="4" name="Picture 3" descr="Person working on a table">
            <a:extLst>
              <a:ext uri="{FF2B5EF4-FFF2-40B4-BE49-F238E27FC236}">
                <a16:creationId xmlns:a16="http://schemas.microsoft.com/office/drawing/2014/main" id="{198C789C-D325-4291-BD95-BB7EA017C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158" y="2114598"/>
            <a:ext cx="3944168" cy="2628803"/>
          </a:xfrm>
          <a:prstGeom prst="rect">
            <a:avLst/>
          </a:prstGeom>
        </p:spPr>
      </p:pic>
      <p:sp>
        <p:nvSpPr>
          <p:cNvPr id="7" name="TextBox 6">
            <a:extLst>
              <a:ext uri="{FF2B5EF4-FFF2-40B4-BE49-F238E27FC236}">
                <a16:creationId xmlns:a16="http://schemas.microsoft.com/office/drawing/2014/main" id="{BC3A14F2-5C01-4CFE-8B15-8DB70C15BC98}"/>
              </a:ext>
            </a:extLst>
          </p:cNvPr>
          <p:cNvSpPr txBox="1"/>
          <p:nvPr/>
        </p:nvSpPr>
        <p:spPr>
          <a:xfrm>
            <a:off x="379796" y="6208407"/>
            <a:ext cx="6555580" cy="369332"/>
          </a:xfrm>
          <a:prstGeom prst="rect">
            <a:avLst/>
          </a:prstGeom>
          <a:noFill/>
        </p:spPr>
        <p:txBody>
          <a:bodyPr wrap="square">
            <a:spAutoFit/>
          </a:bodyPr>
          <a:lstStyle/>
          <a:p>
            <a:r>
              <a:rPr lang="en-US" i="0" u="none" strike="noStrike" dirty="0">
                <a:solidFill>
                  <a:srgbClr val="171717"/>
                </a:solidFill>
                <a:effectLst/>
                <a:latin typeface="Segoe UI" panose="020B0502040204020203" pitchFamily="34" charset="0"/>
                <a:cs typeface="Segoe UI" panose="020B0502040204020203" pitchFamily="34" charset="0"/>
              </a:rPr>
              <a:t>See</a:t>
            </a:r>
            <a:r>
              <a:rPr lang="en-US" i="0" u="none" strike="noStrike" dirty="0">
                <a:solidFill>
                  <a:srgbClr val="171717"/>
                </a:solidFill>
                <a:effectLst/>
                <a:latin typeface="Segoe UI" panose="020B0502040204020203" pitchFamily="34" charset="0"/>
              </a:rPr>
              <a:t>: </a:t>
            </a:r>
            <a:r>
              <a:rPr lang="en-US" i="0" u="none" strike="noStrike" dirty="0">
                <a:solidFill>
                  <a:srgbClr val="171717"/>
                </a:solidFill>
                <a:effectLst/>
                <a:latin typeface="Segoe UI" panose="020B0502040204020203" pitchFamily="34" charset="0"/>
                <a:hlinkClick r:id="rId4"/>
              </a:rPr>
              <a:t>Use architectural best practices</a:t>
            </a:r>
            <a:endParaRPr lang="en-US" dirty="0"/>
          </a:p>
        </p:txBody>
      </p:sp>
    </p:spTree>
    <p:extLst>
      <p:ext uri="{BB962C8B-B14F-4D97-AF65-F5344CB8AC3E}">
        <p14:creationId xmlns:p14="http://schemas.microsoft.com/office/powerpoint/2010/main" val="2740674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Azure Service Dependencies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596993"/>
            <a:ext cx="7120395" cy="2617896"/>
          </a:xfrm>
        </p:spPr>
        <p:txBody>
          <a:bodyPr/>
          <a:lstStyle/>
          <a:p>
            <a:pPr>
              <a:spcAft>
                <a:spcPts val="2400"/>
              </a:spcAft>
            </a:pPr>
            <a:r>
              <a:rPr lang="en-US" sz="2353" dirty="0">
                <a:latin typeface="Segoe UI Light" panose="020B0502040204020203" pitchFamily="34" charset="0"/>
                <a:cs typeface="Segoe UI Light" panose="020B0502040204020203" pitchFamily="34" charset="0"/>
              </a:rPr>
              <a:t>There are no services that are dependent on a single logical data center </a:t>
            </a:r>
          </a:p>
          <a:p>
            <a:pPr>
              <a:spcAft>
                <a:spcPts val="2400"/>
              </a:spcAft>
            </a:pPr>
            <a:r>
              <a:rPr lang="en-US" sz="2353" dirty="0">
                <a:latin typeface="Segoe UI Light" panose="020B0502040204020203" pitchFamily="34" charset="0"/>
                <a:cs typeface="Segoe UI Light" panose="020B0502040204020203" pitchFamily="34" charset="0"/>
              </a:rPr>
              <a:t>Non-regional services are deployed to two or more regions </a:t>
            </a:r>
          </a:p>
          <a:p>
            <a:pPr>
              <a:spcAft>
                <a:spcPts val="2400"/>
              </a:spcAft>
            </a:pPr>
            <a:r>
              <a:rPr lang="en-US" sz="2353" dirty="0">
                <a:latin typeface="Segoe UI Light" panose="020B0502040204020203" pitchFamily="34" charset="0"/>
                <a:cs typeface="Segoe UI Light" panose="020B0502040204020203" pitchFamily="34" charset="0"/>
              </a:rPr>
              <a:t>Customer specific regions in which their data will be stored</a:t>
            </a:r>
          </a:p>
          <a:p>
            <a:pPr>
              <a:spcAft>
                <a:spcPts val="2400"/>
              </a:spcAft>
            </a:pPr>
            <a:r>
              <a:rPr lang="en-US" sz="2353" b="1" dirty="0">
                <a:latin typeface="Segoe UI Light" panose="020B0502040204020203" pitchFamily="34" charset="0"/>
                <a:cs typeface="Segoe UI Light" panose="020B0502040204020203" pitchFamily="34" charset="0"/>
              </a:rPr>
              <a:t>Azure service dependency documentation</a:t>
            </a:r>
            <a:r>
              <a:rPr lang="en-US" sz="2353" dirty="0">
                <a:latin typeface="Segoe UI Light" panose="020B0502040204020203" pitchFamily="34" charset="0"/>
                <a:cs typeface="Segoe UI Light" panose="020B0502040204020203" pitchFamily="34" charset="0"/>
              </a:rPr>
              <a:t> </a:t>
            </a:r>
          </a:p>
        </p:txBody>
      </p:sp>
      <p:pic>
        <p:nvPicPr>
          <p:cNvPr id="4" name="Picture 3" descr="3D box skeletons">
            <a:extLst>
              <a:ext uri="{FF2B5EF4-FFF2-40B4-BE49-F238E27FC236}">
                <a16:creationId xmlns:a16="http://schemas.microsoft.com/office/drawing/2014/main" id="{C80F912B-D248-4BD8-BB0F-FD3726296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395" y="2236984"/>
            <a:ext cx="3576921" cy="2384032"/>
          </a:xfrm>
          <a:prstGeom prst="rect">
            <a:avLst/>
          </a:prstGeom>
        </p:spPr>
      </p:pic>
      <p:sp>
        <p:nvSpPr>
          <p:cNvPr id="3" name="TextBox 2">
            <a:extLst>
              <a:ext uri="{FF2B5EF4-FFF2-40B4-BE49-F238E27FC236}">
                <a16:creationId xmlns:a16="http://schemas.microsoft.com/office/drawing/2014/main" id="{B9B9CEEB-00E1-4D6C-B22D-00C6D35377EB}"/>
              </a:ext>
            </a:extLst>
          </p:cNvPr>
          <p:cNvSpPr txBox="1"/>
          <p:nvPr/>
        </p:nvSpPr>
        <p:spPr>
          <a:xfrm>
            <a:off x="370271" y="6048174"/>
            <a:ext cx="6555580" cy="369332"/>
          </a:xfrm>
          <a:prstGeom prst="rect">
            <a:avLst/>
          </a:prstGeom>
          <a:noFill/>
        </p:spPr>
        <p:txBody>
          <a:bodyPr wrap="square">
            <a:spAutoFit/>
          </a:bodyPr>
          <a:lstStyle/>
          <a:p>
            <a:r>
              <a:rPr lang="en-US" i="0" u="none" strike="noStrike" dirty="0">
                <a:solidFill>
                  <a:srgbClr val="171717"/>
                </a:solidFill>
                <a:effectLst/>
                <a:latin typeface="Segoe UI" panose="020B0502040204020203" pitchFamily="34" charset="0"/>
                <a:cs typeface="Segoe UI" panose="020B0502040204020203" pitchFamily="34" charset="0"/>
              </a:rPr>
              <a:t>See: </a:t>
            </a:r>
            <a:r>
              <a:rPr lang="en-US" i="0" u="none" strike="noStrike" dirty="0">
                <a:solidFill>
                  <a:srgbClr val="171717"/>
                </a:solidFill>
                <a:effectLst/>
                <a:latin typeface="Segoe UI" panose="020B0502040204020203" pitchFamily="34" charset="0"/>
                <a:cs typeface="Segoe UI" panose="020B0502040204020203" pitchFamily="34" charset="0"/>
                <a:hlinkClick r:id="rId4"/>
              </a:rPr>
              <a:t>Azure service dependencies</a:t>
            </a:r>
            <a:endParaRPr lang="en-US" dirty="0"/>
          </a:p>
        </p:txBody>
      </p:sp>
    </p:spTree>
    <p:extLst>
      <p:ext uri="{BB962C8B-B14F-4D97-AF65-F5344CB8AC3E}">
        <p14:creationId xmlns:p14="http://schemas.microsoft.com/office/powerpoint/2010/main" val="137342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Test with Simulations and Forced Failovers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1145" y="1268658"/>
            <a:ext cx="10208538" cy="4811574"/>
          </a:xfrm>
        </p:spPr>
        <p:txBody>
          <a:bodyPr/>
          <a:lstStyle/>
          <a:p>
            <a:pPr>
              <a:spcAft>
                <a:spcPts val="1176"/>
              </a:spcAft>
            </a:pPr>
            <a:r>
              <a:rPr lang="en-US" sz="2200" b="1" dirty="0">
                <a:latin typeface="Segoe UI Light" panose="020B0502040204020203" pitchFamily="34" charset="0"/>
                <a:cs typeface="Segoe UI Light" panose="020B0502040204020203" pitchFamily="34" charset="0"/>
              </a:rPr>
              <a:t>Test for common failure scenarios by triggering actual failures or by simulating them</a:t>
            </a:r>
            <a:endParaRPr lang="en-US" sz="2200" dirty="0">
              <a:latin typeface="Segoe UI Light" panose="020B0502040204020203" pitchFamily="34" charset="0"/>
              <a:cs typeface="Segoe UI Light" panose="020B0502040204020203" pitchFamily="34" charset="0"/>
            </a:endParaRPr>
          </a:p>
          <a:p>
            <a:pPr>
              <a:spcAft>
                <a:spcPts val="1176"/>
              </a:spcAft>
            </a:pPr>
            <a:r>
              <a:rPr lang="en-US" sz="2200" b="1" dirty="0">
                <a:latin typeface="Segoe UI Light" panose="020B0502040204020203" pitchFamily="34" charset="0"/>
                <a:cs typeface="Segoe UI Light" panose="020B0502040204020203" pitchFamily="34" charset="0"/>
              </a:rPr>
              <a:t>Identify failures that occur only under load</a:t>
            </a:r>
            <a:r>
              <a:rPr lang="en-US" sz="2200" dirty="0">
                <a:latin typeface="Segoe UI Light" panose="020B0502040204020203" pitchFamily="34" charset="0"/>
                <a:cs typeface="Segoe UI Light" panose="020B0502040204020203" pitchFamily="34" charset="0"/>
              </a:rPr>
              <a:t> </a:t>
            </a:r>
          </a:p>
          <a:p>
            <a:pPr>
              <a:spcAft>
                <a:spcPts val="1176"/>
              </a:spcAft>
            </a:pPr>
            <a:r>
              <a:rPr lang="en-US" sz="2200" b="1" dirty="0">
                <a:latin typeface="Segoe UI Light" panose="020B0502040204020203" pitchFamily="34" charset="0"/>
                <a:cs typeface="Segoe UI Light" panose="020B0502040204020203" pitchFamily="34" charset="0"/>
              </a:rPr>
              <a:t>Run disaster recovery drills</a:t>
            </a:r>
            <a:r>
              <a:rPr lang="en-US" sz="2200" dirty="0">
                <a:latin typeface="Segoe UI Light" panose="020B0502040204020203" pitchFamily="34" charset="0"/>
                <a:cs typeface="Segoe UI Light" panose="020B0502040204020203" pitchFamily="34" charset="0"/>
              </a:rPr>
              <a:t> </a:t>
            </a:r>
          </a:p>
          <a:p>
            <a:pPr>
              <a:spcAft>
                <a:spcPts val="1176"/>
              </a:spcAft>
            </a:pPr>
            <a:r>
              <a:rPr lang="en-US" sz="2200" b="1" dirty="0">
                <a:latin typeface="Segoe UI Light" panose="020B0502040204020203" pitchFamily="34" charset="0"/>
                <a:cs typeface="Segoe UI Light" panose="020B0502040204020203" pitchFamily="34" charset="0"/>
              </a:rPr>
              <a:t>Perform failover and failback testing</a:t>
            </a:r>
            <a:endParaRPr lang="en-US" sz="2200" dirty="0">
              <a:latin typeface="Segoe UI Light" panose="020B0502040204020203" pitchFamily="34" charset="0"/>
              <a:cs typeface="Segoe UI Light" panose="020B0502040204020203" pitchFamily="34" charset="0"/>
            </a:endParaRPr>
          </a:p>
          <a:p>
            <a:pPr>
              <a:spcAft>
                <a:spcPts val="1176"/>
              </a:spcAft>
            </a:pPr>
            <a:r>
              <a:rPr lang="en-US" sz="2200" b="1" dirty="0">
                <a:latin typeface="Segoe UI Light" panose="020B0502040204020203" pitchFamily="34" charset="0"/>
                <a:cs typeface="Segoe UI Light" panose="020B0502040204020203" pitchFamily="34" charset="0"/>
              </a:rPr>
              <a:t>Run simulation tests</a:t>
            </a:r>
            <a:r>
              <a:rPr lang="en-US" sz="2200" dirty="0">
                <a:latin typeface="Segoe UI Light" panose="020B0502040204020203" pitchFamily="34" charset="0"/>
                <a:cs typeface="Segoe UI Light" panose="020B0502040204020203" pitchFamily="34" charset="0"/>
              </a:rPr>
              <a:t> </a:t>
            </a:r>
          </a:p>
          <a:p>
            <a:pPr>
              <a:spcAft>
                <a:spcPts val="1176"/>
              </a:spcAft>
            </a:pPr>
            <a:r>
              <a:rPr lang="en-US" sz="2200" b="1" dirty="0">
                <a:latin typeface="Segoe UI Light" panose="020B0502040204020203" pitchFamily="34" charset="0"/>
                <a:cs typeface="Segoe UI Light" panose="020B0502040204020203" pitchFamily="34" charset="0"/>
              </a:rPr>
              <a:t>Test health probes</a:t>
            </a:r>
            <a:r>
              <a:rPr lang="en-US" sz="2200" dirty="0">
                <a:latin typeface="Segoe UI Light" panose="020B0502040204020203" pitchFamily="34" charset="0"/>
                <a:cs typeface="Segoe UI Light" panose="020B0502040204020203" pitchFamily="34" charset="0"/>
              </a:rPr>
              <a:t> </a:t>
            </a:r>
          </a:p>
          <a:p>
            <a:pPr>
              <a:spcAft>
                <a:spcPts val="1176"/>
              </a:spcAft>
            </a:pPr>
            <a:r>
              <a:rPr lang="en-US" sz="2200" b="1" dirty="0">
                <a:latin typeface="Segoe UI Light" panose="020B0502040204020203" pitchFamily="34" charset="0"/>
                <a:cs typeface="Segoe UI Light" panose="020B0502040204020203" pitchFamily="34" charset="0"/>
              </a:rPr>
              <a:t>Test monitoring systems</a:t>
            </a:r>
            <a:r>
              <a:rPr lang="en-US" sz="2200" dirty="0">
                <a:latin typeface="Segoe UI Light" panose="020B0502040204020203" pitchFamily="34" charset="0"/>
                <a:cs typeface="Segoe UI Light" panose="020B0502040204020203" pitchFamily="34" charset="0"/>
              </a:rPr>
              <a:t> </a:t>
            </a:r>
          </a:p>
          <a:p>
            <a:pPr>
              <a:spcAft>
                <a:spcPts val="1176"/>
              </a:spcAft>
            </a:pPr>
            <a:r>
              <a:rPr lang="en-US" sz="2200" b="1" dirty="0">
                <a:latin typeface="Segoe UI Light" panose="020B0502040204020203" pitchFamily="34" charset="0"/>
                <a:cs typeface="Segoe UI Light" panose="020B0502040204020203" pitchFamily="34" charset="0"/>
              </a:rPr>
              <a:t>Include third-party services in test scenarios</a:t>
            </a:r>
            <a:r>
              <a:rPr lang="en-US" sz="2200" dirty="0">
                <a:latin typeface="Segoe UI Light" panose="020B0502040204020203" pitchFamily="34" charset="0"/>
                <a:cs typeface="Segoe UI Light" panose="020B0502040204020203" pitchFamily="34" charset="0"/>
              </a:rPr>
              <a:t> </a:t>
            </a:r>
          </a:p>
          <a:p>
            <a:pPr>
              <a:spcAft>
                <a:spcPts val="1176"/>
              </a:spcAft>
            </a:pPr>
            <a:endParaRPr lang="en-US"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EECD9C7B-A5DB-4ECC-8495-AEAA96764543}"/>
              </a:ext>
            </a:extLst>
          </p:cNvPr>
          <p:cNvPicPr>
            <a:picLocks noChangeAspect="1"/>
          </p:cNvPicPr>
          <p:nvPr/>
        </p:nvPicPr>
        <p:blipFill>
          <a:blip r:embed="rId3"/>
          <a:stretch>
            <a:fillRect/>
          </a:stretch>
        </p:blipFill>
        <p:spPr>
          <a:xfrm>
            <a:off x="6472635" y="2257579"/>
            <a:ext cx="4370209" cy="2735476"/>
          </a:xfrm>
          <a:prstGeom prst="rect">
            <a:avLst/>
          </a:prstGeom>
        </p:spPr>
      </p:pic>
      <p:sp>
        <p:nvSpPr>
          <p:cNvPr id="7" name="TextBox 6">
            <a:extLst>
              <a:ext uri="{FF2B5EF4-FFF2-40B4-BE49-F238E27FC236}">
                <a16:creationId xmlns:a16="http://schemas.microsoft.com/office/drawing/2014/main" id="{24231ADD-6AE2-44DE-8519-D89E4EE5DE1F}"/>
              </a:ext>
            </a:extLst>
          </p:cNvPr>
          <p:cNvSpPr txBox="1"/>
          <p:nvPr/>
        </p:nvSpPr>
        <p:spPr>
          <a:xfrm>
            <a:off x="371145" y="5960667"/>
            <a:ext cx="6555580" cy="338554"/>
          </a:xfrm>
          <a:prstGeom prst="rect">
            <a:avLst/>
          </a:prstGeom>
          <a:noFill/>
        </p:spPr>
        <p:txBody>
          <a:bodyPr wrap="square">
            <a:spAutoFit/>
          </a:bodyPr>
          <a:lstStyle/>
          <a:p>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Test with simulations and forced failovers</a:t>
            </a:r>
            <a:endParaRPr lang="en-US" sz="1600" dirty="0"/>
          </a:p>
        </p:txBody>
      </p:sp>
    </p:spTree>
    <p:extLst>
      <p:ext uri="{BB962C8B-B14F-4D97-AF65-F5344CB8AC3E}">
        <p14:creationId xmlns:p14="http://schemas.microsoft.com/office/powerpoint/2010/main" val="2577651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Deploy Applications Consistently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19306" y="1527632"/>
            <a:ext cx="6276014" cy="3489930"/>
          </a:xfrm>
        </p:spPr>
        <p:txBody>
          <a:bodyPr/>
          <a:lstStyle/>
          <a:p>
            <a:pPr>
              <a:spcAft>
                <a:spcPts val="1800"/>
              </a:spcAft>
            </a:pPr>
            <a:r>
              <a:rPr lang="en-US" b="1" dirty="0">
                <a:latin typeface="Segoe UI Light" panose="020B0502040204020203" pitchFamily="34" charset="0"/>
                <a:cs typeface="Segoe UI Light" panose="020B0502040204020203" pitchFamily="34" charset="0"/>
              </a:rPr>
              <a:t>Automate your application deployment process</a:t>
            </a:r>
            <a:endParaRPr lang="en-US" dirty="0">
              <a:latin typeface="Segoe UI Light" panose="020B0502040204020203" pitchFamily="34" charset="0"/>
              <a:cs typeface="Segoe UI Light" panose="020B0502040204020203" pitchFamily="34" charset="0"/>
            </a:endParaRPr>
          </a:p>
          <a:p>
            <a:pPr>
              <a:spcAft>
                <a:spcPts val="1800"/>
              </a:spcAft>
            </a:pPr>
            <a:r>
              <a:rPr lang="en-US" b="1" dirty="0">
                <a:latin typeface="Segoe UI Light" panose="020B0502040204020203" pitchFamily="34" charset="0"/>
                <a:cs typeface="Segoe UI Light" panose="020B0502040204020203" pitchFamily="34" charset="0"/>
              </a:rPr>
              <a:t>Design your release process to maximize availability</a:t>
            </a:r>
            <a:r>
              <a:rPr lang="en-US" dirty="0">
                <a:latin typeface="Segoe UI Light" panose="020B0502040204020203" pitchFamily="34" charset="0"/>
                <a:cs typeface="Segoe UI Light" panose="020B0502040204020203" pitchFamily="34" charset="0"/>
              </a:rPr>
              <a:t> </a:t>
            </a:r>
          </a:p>
          <a:p>
            <a:pPr>
              <a:spcAft>
                <a:spcPts val="1800"/>
              </a:spcAft>
            </a:pPr>
            <a:r>
              <a:rPr lang="en-US" b="1" dirty="0">
                <a:latin typeface="Segoe UI Light" panose="020B0502040204020203" pitchFamily="34" charset="0"/>
                <a:cs typeface="Segoe UI Light" panose="020B0502040204020203" pitchFamily="34" charset="0"/>
              </a:rPr>
              <a:t>Have a rollback plan for deployment</a:t>
            </a:r>
            <a:r>
              <a:rPr lang="en-US" dirty="0">
                <a:latin typeface="Segoe UI Light" panose="020B0502040204020203" pitchFamily="34" charset="0"/>
                <a:cs typeface="Segoe UI Light" panose="020B0502040204020203" pitchFamily="34" charset="0"/>
              </a:rPr>
              <a:t> </a:t>
            </a:r>
          </a:p>
          <a:p>
            <a:pPr>
              <a:spcAft>
                <a:spcPts val="1800"/>
              </a:spcAft>
            </a:pPr>
            <a:r>
              <a:rPr lang="en-US" b="1" dirty="0">
                <a:latin typeface="Segoe UI Light" panose="020B0502040204020203" pitchFamily="34" charset="0"/>
                <a:cs typeface="Segoe UI Light" panose="020B0502040204020203" pitchFamily="34" charset="0"/>
              </a:rPr>
              <a:t>Log and audit deployments</a:t>
            </a:r>
            <a:r>
              <a:rPr lang="en-US" dirty="0">
                <a:latin typeface="Segoe UI Light" panose="020B0502040204020203" pitchFamily="34" charset="0"/>
                <a:cs typeface="Segoe UI Light" panose="020B0502040204020203" pitchFamily="34" charset="0"/>
              </a:rPr>
              <a:t> </a:t>
            </a:r>
          </a:p>
          <a:p>
            <a:pPr>
              <a:spcAft>
                <a:spcPts val="1800"/>
              </a:spcAft>
            </a:pPr>
            <a:r>
              <a:rPr lang="en-US" b="1" dirty="0">
                <a:latin typeface="Segoe UI Light" panose="020B0502040204020203" pitchFamily="34" charset="0"/>
                <a:cs typeface="Segoe UI Light" panose="020B0502040204020203" pitchFamily="34" charset="0"/>
              </a:rPr>
              <a:t>Document the application release process</a:t>
            </a:r>
            <a:r>
              <a:rPr lang="en-US" sz="2745" dirty="0">
                <a:latin typeface="Segoe UI Light" panose="020B0502040204020203" pitchFamily="34" charset="0"/>
                <a:cs typeface="Segoe UI Light" panose="020B0502040204020203" pitchFamily="34" charset="0"/>
              </a:rPr>
              <a:t> </a:t>
            </a:r>
          </a:p>
        </p:txBody>
      </p:sp>
      <p:pic>
        <p:nvPicPr>
          <p:cNvPr id="4" name="Picture 3" descr="Building windows lined in a pattern">
            <a:extLst>
              <a:ext uri="{FF2B5EF4-FFF2-40B4-BE49-F238E27FC236}">
                <a16:creationId xmlns:a16="http://schemas.microsoft.com/office/drawing/2014/main" id="{A5351474-26CD-42DC-A010-62A31CD03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4601" y="1725719"/>
            <a:ext cx="4809578" cy="3205602"/>
          </a:xfrm>
          <a:prstGeom prst="rect">
            <a:avLst/>
          </a:prstGeom>
        </p:spPr>
      </p:pic>
      <p:sp>
        <p:nvSpPr>
          <p:cNvPr id="7" name="TextBox 6">
            <a:extLst>
              <a:ext uri="{FF2B5EF4-FFF2-40B4-BE49-F238E27FC236}">
                <a16:creationId xmlns:a16="http://schemas.microsoft.com/office/drawing/2014/main" id="{8C1002C4-6361-4B19-9A16-8C90D751888F}"/>
              </a:ext>
            </a:extLst>
          </p:cNvPr>
          <p:cNvSpPr txBox="1"/>
          <p:nvPr/>
        </p:nvSpPr>
        <p:spPr>
          <a:xfrm>
            <a:off x="363508" y="6078952"/>
            <a:ext cx="4503767" cy="338554"/>
          </a:xfrm>
          <a:prstGeom prst="rect">
            <a:avLst/>
          </a:prstGeom>
          <a:noFill/>
        </p:spPr>
        <p:txBody>
          <a:bodyPr wrap="square">
            <a:spAutoFit/>
          </a:bodyPr>
          <a:lstStyle/>
          <a:p>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Deploy the application consistently</a:t>
            </a:r>
            <a:endParaRPr lang="en-US" sz="1600" dirty="0"/>
          </a:p>
        </p:txBody>
      </p:sp>
    </p:spTree>
    <p:extLst>
      <p:ext uri="{BB962C8B-B14F-4D97-AF65-F5344CB8AC3E}">
        <p14:creationId xmlns:p14="http://schemas.microsoft.com/office/powerpoint/2010/main" val="655516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800" y="501560"/>
            <a:ext cx="11306469" cy="403079"/>
          </a:xfrm>
        </p:spPr>
        <p:txBody>
          <a:bodyPr/>
          <a:lstStyle/>
          <a:p>
            <a:r>
              <a:rPr lang="en-US" dirty="0">
                <a:latin typeface="+mn-lt"/>
              </a:rPr>
              <a:t>Monitor Application Health</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0412" y="1305898"/>
            <a:ext cx="8970108" cy="4503797"/>
          </a:xfrm>
        </p:spPr>
        <p:txBody>
          <a:bodyPr/>
          <a:lstStyle/>
          <a:p>
            <a:pPr>
              <a:spcAft>
                <a:spcPts val="600"/>
              </a:spcAft>
            </a:pPr>
            <a:r>
              <a:rPr lang="en-US" sz="2200" b="1" dirty="0">
                <a:latin typeface="Segoe UI Light" panose="020B0502040204020203" pitchFamily="34" charset="0"/>
                <a:cs typeface="Segoe UI Light" panose="020B0502040204020203" pitchFamily="34" charset="0"/>
              </a:rPr>
              <a:t>Implement health probes and check functions</a:t>
            </a:r>
          </a:p>
          <a:p>
            <a:pPr>
              <a:spcAft>
                <a:spcPts val="600"/>
              </a:spcAft>
            </a:pPr>
            <a:r>
              <a:rPr lang="en-US" sz="2200" b="1" dirty="0">
                <a:latin typeface="Segoe UI Light" panose="020B0502040204020203" pitchFamily="34" charset="0"/>
                <a:cs typeface="Segoe UI Light" panose="020B0502040204020203" pitchFamily="34" charset="0"/>
              </a:rPr>
              <a:t>Check long-running workflows</a:t>
            </a:r>
          </a:p>
          <a:p>
            <a:pPr>
              <a:spcAft>
                <a:spcPts val="600"/>
              </a:spcAft>
            </a:pPr>
            <a:r>
              <a:rPr lang="en-US" sz="2200" b="1" dirty="0">
                <a:latin typeface="Segoe UI Light" panose="020B0502040204020203" pitchFamily="34" charset="0"/>
                <a:cs typeface="Segoe UI Light" panose="020B0502040204020203" pitchFamily="34" charset="0"/>
              </a:rPr>
              <a:t>Maintain application logs</a:t>
            </a:r>
          </a:p>
          <a:p>
            <a:pPr>
              <a:spcAft>
                <a:spcPts val="600"/>
              </a:spcAft>
            </a:pPr>
            <a:r>
              <a:rPr lang="en-US" sz="2200" b="1" dirty="0">
                <a:latin typeface="Segoe UI Light" panose="020B0502040204020203" pitchFamily="34" charset="0"/>
                <a:cs typeface="Segoe UI Light" panose="020B0502040204020203" pitchFamily="34" charset="0"/>
              </a:rPr>
              <a:t>Measure remote call statistics and share the data with the application team</a:t>
            </a:r>
          </a:p>
          <a:p>
            <a:pPr>
              <a:spcAft>
                <a:spcPts val="600"/>
              </a:spcAft>
            </a:pPr>
            <a:r>
              <a:rPr lang="en-US" sz="2200" b="1" dirty="0">
                <a:latin typeface="Segoe UI Light" panose="020B0502040204020203" pitchFamily="34" charset="0"/>
                <a:cs typeface="Segoe UI Light" panose="020B0502040204020203" pitchFamily="34" charset="0"/>
              </a:rPr>
              <a:t>Track transient exceptions and retries over an appropriate time frame</a:t>
            </a:r>
          </a:p>
          <a:p>
            <a:pPr>
              <a:spcAft>
                <a:spcPts val="600"/>
              </a:spcAft>
            </a:pPr>
            <a:r>
              <a:rPr lang="en-US" sz="2200" b="1" dirty="0">
                <a:latin typeface="Segoe UI Light" panose="020B0502040204020203" pitchFamily="34" charset="0"/>
                <a:cs typeface="Segoe UI Light" panose="020B0502040204020203" pitchFamily="34" charset="0"/>
              </a:rPr>
              <a:t>Set up an early warning system</a:t>
            </a:r>
          </a:p>
          <a:p>
            <a:pPr>
              <a:spcAft>
                <a:spcPts val="600"/>
              </a:spcAft>
            </a:pPr>
            <a:r>
              <a:rPr lang="en-US" sz="2200" b="1" dirty="0">
                <a:latin typeface="Segoe UI Light" panose="020B0502040204020203" pitchFamily="34" charset="0"/>
                <a:cs typeface="Segoe UI Light" panose="020B0502040204020203" pitchFamily="34" charset="0"/>
              </a:rPr>
              <a:t>Operate within Azure subscription limits</a:t>
            </a:r>
          </a:p>
          <a:p>
            <a:pPr>
              <a:spcAft>
                <a:spcPts val="600"/>
              </a:spcAft>
            </a:pPr>
            <a:r>
              <a:rPr lang="en-US" sz="2200" b="1" dirty="0">
                <a:latin typeface="Segoe UI Light" panose="020B0502040204020203" pitchFamily="34" charset="0"/>
                <a:cs typeface="Segoe UI Light" panose="020B0502040204020203" pitchFamily="34" charset="0"/>
              </a:rPr>
              <a:t>Monitor third-party services</a:t>
            </a:r>
          </a:p>
          <a:p>
            <a:pPr>
              <a:spcAft>
                <a:spcPts val="600"/>
              </a:spcAft>
            </a:pPr>
            <a:r>
              <a:rPr lang="en-US" sz="2200" b="1" dirty="0">
                <a:latin typeface="Segoe UI Light" panose="020B0502040204020203" pitchFamily="34" charset="0"/>
                <a:cs typeface="Segoe UI Light" panose="020B0502040204020203" pitchFamily="34" charset="0"/>
              </a:rPr>
              <a:t>Train multiple operators to monitor the application and to perform manual recovery steps</a:t>
            </a:r>
          </a:p>
        </p:txBody>
      </p:sp>
      <p:pic>
        <p:nvPicPr>
          <p:cNvPr id="3" name="Picture 2" descr="A picture containing object, kit, drawing&#10;&#10;Description automatically generated">
            <a:extLst>
              <a:ext uri="{FF2B5EF4-FFF2-40B4-BE49-F238E27FC236}">
                <a16:creationId xmlns:a16="http://schemas.microsoft.com/office/drawing/2014/main" id="{456782F8-D79D-4BD1-A407-A7471D83BE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8512" y="5118071"/>
            <a:ext cx="1176693" cy="1174493"/>
          </a:xfrm>
          <a:prstGeom prst="rect">
            <a:avLst/>
          </a:prstGeom>
        </p:spPr>
      </p:pic>
      <p:sp>
        <p:nvSpPr>
          <p:cNvPr id="6" name="TextBox 5">
            <a:extLst>
              <a:ext uri="{FF2B5EF4-FFF2-40B4-BE49-F238E27FC236}">
                <a16:creationId xmlns:a16="http://schemas.microsoft.com/office/drawing/2014/main" id="{1B77159F-2D5D-4ACB-8ADA-506BA92E6980}"/>
              </a:ext>
            </a:extLst>
          </p:cNvPr>
          <p:cNvSpPr txBox="1"/>
          <p:nvPr/>
        </p:nvSpPr>
        <p:spPr>
          <a:xfrm>
            <a:off x="442800" y="6259880"/>
            <a:ext cx="4008834" cy="338554"/>
          </a:xfrm>
          <a:prstGeom prst="rect">
            <a:avLst/>
          </a:prstGeom>
          <a:noFill/>
        </p:spPr>
        <p:txBody>
          <a:bodyPr wrap="square">
            <a:spAutoFit/>
          </a:bodyPr>
          <a:lstStyle/>
          <a:p>
            <a:r>
              <a:rPr lang="en-US" sz="1600" i="0" u="none" strike="noStrike" dirty="0">
                <a:solidFill>
                  <a:srgbClr val="171717"/>
                </a:solidFill>
                <a:effectLst/>
                <a:latin typeface="Segoe UI" panose="020B0502040204020203" pitchFamily="34" charset="0"/>
              </a:rPr>
              <a:t>See: </a:t>
            </a:r>
            <a:r>
              <a:rPr lang="en-US" sz="1600" i="0" u="none" strike="noStrike" dirty="0">
                <a:solidFill>
                  <a:srgbClr val="171717"/>
                </a:solidFill>
                <a:effectLst/>
                <a:latin typeface="Segoe UI" panose="020B0502040204020203" pitchFamily="34" charset="0"/>
                <a:hlinkClick r:id="rId4"/>
              </a:rPr>
              <a:t>Monitor application health</a:t>
            </a:r>
            <a:endParaRPr lang="en-US" sz="1600" dirty="0"/>
          </a:p>
        </p:txBody>
      </p:sp>
    </p:spTree>
    <p:extLst>
      <p:ext uri="{BB962C8B-B14F-4D97-AF65-F5344CB8AC3E}">
        <p14:creationId xmlns:p14="http://schemas.microsoft.com/office/powerpoint/2010/main" val="1470721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2498</Words>
  <Application>Microsoft Office PowerPoint</Application>
  <PresentationFormat>Widescreen</PresentationFormat>
  <Paragraphs>275</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Consolas</vt:lpstr>
      <vt:lpstr>Segoe UI</vt:lpstr>
      <vt:lpstr>Segoe UI Light</vt:lpstr>
      <vt:lpstr>Segoe UI Semibold</vt:lpstr>
      <vt:lpstr>Wingdings</vt:lpstr>
      <vt:lpstr>Microsoft Azure Template</vt:lpstr>
      <vt:lpstr>Learning Objectives</vt:lpstr>
      <vt:lpstr>Architectural Best Practices for Reliability</vt:lpstr>
      <vt:lpstr>Architectural Best Practices for Reliability</vt:lpstr>
      <vt:lpstr>Define Requirements</vt:lpstr>
      <vt:lpstr>Use Architectural Best Practices</vt:lpstr>
      <vt:lpstr>Azure Service Dependencies</vt:lpstr>
      <vt:lpstr>Test with Simulations and Forced Failovers</vt:lpstr>
      <vt:lpstr>Deploy Applications Consistently</vt:lpstr>
      <vt:lpstr>Monitor Application Health</vt:lpstr>
      <vt:lpstr>Respond to Failures and Disasters</vt:lpstr>
      <vt:lpstr>Recommend an Azure Site Recovery Solution</vt:lpstr>
      <vt:lpstr>Azure to Azure Disaster Recovery Architecture</vt:lpstr>
      <vt:lpstr>Target Resources</vt:lpstr>
      <vt:lpstr>Replication Policy</vt:lpstr>
      <vt:lpstr>Snapshots and Recovery Points</vt:lpstr>
      <vt:lpstr>Replication Process</vt:lpstr>
      <vt:lpstr>Connectivity Requirements</vt:lpstr>
      <vt:lpstr>Failover Process</vt:lpstr>
      <vt:lpstr>Design a Solution for Data Archiving and Retention</vt:lpstr>
      <vt:lpstr>Archive On-Premises Data to Cloud</vt:lpstr>
      <vt:lpstr>Backup On-Premises Applications and Data to the Cloud</vt:lpstr>
      <vt:lpstr>Backup Cloud Applications and Data to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2020-10-16T13:19:26Z</dcterms:created>
  <dcterms:modified xsi:type="dcterms:W3CDTF">2021-05-09T17:27:30Z</dcterms:modified>
</cp:coreProperties>
</file>